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9"/>
  </p:notesMasterIdLst>
  <p:sldIdLst>
    <p:sldId id="299" r:id="rId3"/>
    <p:sldId id="300" r:id="rId4"/>
    <p:sldId id="310" r:id="rId5"/>
    <p:sldId id="257" r:id="rId6"/>
    <p:sldId id="258" r:id="rId7"/>
    <p:sldId id="259" r:id="rId8"/>
    <p:sldId id="260" r:id="rId9"/>
    <p:sldId id="261" r:id="rId10"/>
    <p:sldId id="262" r:id="rId11"/>
    <p:sldId id="292" r:id="rId12"/>
    <p:sldId id="263" r:id="rId13"/>
    <p:sldId id="264" r:id="rId14"/>
    <p:sldId id="265" r:id="rId15"/>
    <p:sldId id="266" r:id="rId16"/>
    <p:sldId id="267" r:id="rId17"/>
    <p:sldId id="268" r:id="rId18"/>
    <p:sldId id="269" r:id="rId19"/>
    <p:sldId id="270" r:id="rId20"/>
    <p:sldId id="271" r:id="rId21"/>
    <p:sldId id="273" r:id="rId22"/>
    <p:sldId id="274" r:id="rId23"/>
    <p:sldId id="275" r:id="rId24"/>
    <p:sldId id="307" r:id="rId25"/>
    <p:sldId id="308" r:id="rId26"/>
    <p:sldId id="309" r:id="rId27"/>
    <p:sldId id="30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48">
          <p15:clr>
            <a:srgbClr val="A4A3A4"/>
          </p15:clr>
        </p15:guide>
        <p15:guide id="2" pos="2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8A9B3-86B2-40A8-810C-281408A30B99}" v="1" dt="2023-03-13T05:58:47.648"/>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347" autoAdjust="0"/>
    <p:restoredTop sz="94660"/>
  </p:normalViewPr>
  <p:slideViewPr>
    <p:cSldViewPr>
      <p:cViewPr varScale="1">
        <p:scale>
          <a:sx n="68" d="100"/>
          <a:sy n="68" d="100"/>
        </p:scale>
        <p:origin x="-1212" y="-96"/>
      </p:cViewPr>
      <p:guideLst>
        <p:guide orient="horz" pos="2148"/>
        <p:guide pos="2870"/>
      </p:guideLst>
    </p:cSldViewPr>
  </p:slid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lduti gopinath" userId="2e77f299b7626a9f" providerId="LiveId" clId="{FD98A9B3-86B2-40A8-810C-281408A30B99}"/>
    <pc:docChg chg="custSel addSld modSld">
      <pc:chgData name="velduti gopinath" userId="2e77f299b7626a9f" providerId="LiveId" clId="{FD98A9B3-86B2-40A8-810C-281408A30B99}" dt="2023-03-13T06:02:26.356" v="51" actId="255"/>
      <pc:docMkLst>
        <pc:docMk/>
      </pc:docMkLst>
      <pc:sldChg chg="modSp new mod">
        <pc:chgData name="velduti gopinath" userId="2e77f299b7626a9f" providerId="LiveId" clId="{FD98A9B3-86B2-40A8-810C-281408A30B99}" dt="2023-03-13T06:02:26.356" v="51" actId="255"/>
        <pc:sldMkLst>
          <pc:docMk/>
          <pc:sldMk cId="3937122089" sldId="309"/>
        </pc:sldMkLst>
        <pc:spChg chg="mod">
          <ac:chgData name="velduti gopinath" userId="2e77f299b7626a9f" providerId="LiveId" clId="{FD98A9B3-86B2-40A8-810C-281408A30B99}" dt="2023-03-13T05:58:47.648" v="4"/>
          <ac:spMkLst>
            <pc:docMk/>
            <pc:sldMk cId="3937122089" sldId="309"/>
            <ac:spMk id="2" creationId="{5C1D48B8-A270-345E-2F33-FFCA7BBEFF2F}"/>
          </ac:spMkLst>
        </pc:spChg>
        <pc:spChg chg="mod">
          <ac:chgData name="velduti gopinath" userId="2e77f299b7626a9f" providerId="LiveId" clId="{FD98A9B3-86B2-40A8-810C-281408A30B99}" dt="2023-03-13T06:02:26.356" v="51" actId="255"/>
          <ac:spMkLst>
            <pc:docMk/>
            <pc:sldMk cId="3937122089" sldId="309"/>
            <ac:spMk id="3" creationId="{C88B6D99-085C-40CF-7484-6716BDD64C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DF9BAB-3EA9-4090-8C8F-7BC4365E62EE}" type="datetimeFigureOut">
              <a:rPr lang="en-US" smtClean="0"/>
              <a:t>4/18/2023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FB639-C05B-4DE8-B6AE-AA83DD89A91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FB639-C05B-4DE8-B6AE-AA83DD89A911}"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0D80B8-2DF5-4830-8BDA-3C4D651AB49F}"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D80B8-2DF5-4830-8BDA-3C4D651AB49F}"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D80B8-2DF5-4830-8BDA-3C4D651AB49F}"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1F6EB28-7C3A-482E-9F01-F5B3C9C3512C}" type="datetime1">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5FB94A-2270-4514-AFC7-58285840288B}" type="datetime1">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9B5FFD-77DD-4A26-8FB4-BEF7FEAE09A4}" type="datetime1">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D350ED-5A6F-4EEF-8F9D-1EE013715878}" type="datetime1">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B61459-54E3-436A-9594-D0DBFCDD67C8}" type="datetime1">
              <a:rPr lang="en-US" smtClean="0"/>
              <a:pPr/>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B5A796-0741-41D1-B56A-6D1921F76EB2}" type="datetime1">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509AE-9055-4E20-A327-B63B67366A64}" type="datetime1">
              <a:rPr lang="en-US" smtClean="0"/>
              <a:pPr/>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67E26C2-068F-4130-A6AD-066D8F3A2A62}" type="datetime1">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D80B8-2DF5-4830-8BDA-3C4D651AB49F}"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337989A-33FB-4B27-85CB-0C99726C874C}" type="datetime1">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1417C-CA97-4532-9D04-41AF4EE017FA}" type="datetime1">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B9166-FED1-4F98-BF9A-6BAE620783C7}" type="datetime1">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D80B8-2DF5-4830-8BDA-3C4D651AB49F}"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0D80B8-2DF5-4830-8BDA-3C4D651AB49F}"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0D80B8-2DF5-4830-8BDA-3C4D651AB49F}" type="datetimeFigureOut">
              <a:rPr lang="en-US" smtClean="0"/>
              <a:pPr/>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0D80B8-2DF5-4830-8BDA-3C4D651AB49F}" type="datetimeFigureOut">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D80B8-2DF5-4830-8BDA-3C4D651AB49F}" type="datetimeFigureOut">
              <a:rPr lang="en-US" smtClean="0"/>
              <a:pPr/>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D80B8-2DF5-4830-8BDA-3C4D651AB49F}"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D80B8-2DF5-4830-8BDA-3C4D651AB49F}"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D80B8-2DF5-4830-8BDA-3C4D651AB49F}" type="datetimeFigureOut">
              <a:rPr lang="en-US" smtClean="0"/>
              <a:pPr/>
              <a:t>4/18/2023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CB258-5E70-480B-B556-C491D6D6C7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A3A60F-C607-44A5-AB0C-D72C4C171CCC}" type="datetime1">
              <a:rPr lang="en-US" smtClean="0"/>
              <a:pPr/>
              <a:t>4/18/2023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795863-2509-495E-A4D3-2D1EB08AA3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pPr defTabSz="685800"/>
            <a:r>
              <a:rPr lang="en-US" sz="2100" dirty="0">
                <a:solidFill>
                  <a:prstClr val="black"/>
                </a:solidFill>
                <a:latin typeface="Book Antiqua" panose="02040602050305030304" pitchFamily="18" charset="0"/>
              </a:rPr>
              <a:t>RUNGTA COLLEGE OF DENTAL SCIENCES &amp; RESEARCH </a:t>
            </a:r>
          </a:p>
        </p:txBody>
      </p:sp>
      <p:sp>
        <p:nvSpPr>
          <p:cNvPr id="4" name="TextBox 3"/>
          <p:cNvSpPr txBox="1"/>
          <p:nvPr/>
        </p:nvSpPr>
        <p:spPr>
          <a:xfrm>
            <a:off x="108856" y="2707821"/>
            <a:ext cx="7130144" cy="415498"/>
          </a:xfrm>
          <a:prstGeom prst="rect">
            <a:avLst/>
          </a:prstGeom>
          <a:noFill/>
        </p:spPr>
        <p:txBody>
          <a:bodyPr wrap="square" rtlCol="0">
            <a:spAutoFit/>
          </a:bodyPr>
          <a:lstStyle/>
          <a:p>
            <a:pPr defTabSz="685800"/>
            <a:r>
              <a:rPr lang="en-US" sz="2100" dirty="0">
                <a:solidFill>
                  <a:prstClr val="black"/>
                </a:solidFill>
                <a:latin typeface="Book Antiqua" panose="02040602050305030304" pitchFamily="18" charset="0"/>
              </a:rPr>
              <a:t>TITLE OF THE TOPIC – DENTIN HYPERSENSITIVITY</a:t>
            </a:r>
          </a:p>
        </p:txBody>
      </p:sp>
      <p:sp>
        <p:nvSpPr>
          <p:cNvPr id="6" name="TextBox 5"/>
          <p:cNvSpPr txBox="1"/>
          <p:nvPr/>
        </p:nvSpPr>
        <p:spPr>
          <a:xfrm>
            <a:off x="152400" y="5143500"/>
            <a:ext cx="8545286" cy="738664"/>
          </a:xfrm>
          <a:prstGeom prst="rect">
            <a:avLst/>
          </a:prstGeom>
          <a:noFill/>
        </p:spPr>
        <p:txBody>
          <a:bodyPr wrap="square" rtlCol="0">
            <a:spAutoFit/>
          </a:bodyPr>
          <a:lstStyle/>
          <a:p>
            <a:pPr algn="ctr" defTabSz="685800"/>
            <a:r>
              <a:rPr lang="en-US" sz="2100" dirty="0">
                <a:solidFill>
                  <a:prstClr val="black"/>
                </a:solidFill>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15781" r="15781"/>
          <a:stretch>
            <a:fillRect/>
          </a:stretch>
        </p:blipFill>
        <p:spPr>
          <a:xfrm>
            <a:off x="0" y="846364"/>
            <a:ext cx="1393371" cy="1585913"/>
          </a:xfrm>
          <a:prstGeom prst="rect">
            <a:avLst/>
          </a:prstGeom>
        </p:spPr>
      </p:pic>
      <p:sp>
        <p:nvSpPr>
          <p:cNvPr id="2" name="Slide Number Placeholder 1"/>
          <p:cNvSpPr>
            <a:spLocks noGrp="1"/>
          </p:cNvSpPr>
          <p:nvPr>
            <p:ph type="sldNum" sz="quarter" idx="12"/>
          </p:nvPr>
        </p:nvSpPr>
        <p:spPr/>
        <p:txBody>
          <a:bodyPr/>
          <a:lstStyle/>
          <a:p>
            <a:pPr defTabSz="685800"/>
            <a:fld id="{72795863-2509-495E-A4D3-2D1EB08AA326}" type="slidenum">
              <a:rPr lang="en-US">
                <a:solidFill>
                  <a:prstClr val="black">
                    <a:tint val="75000"/>
                  </a:prstClr>
                </a:solidFill>
                <a:latin typeface="Calibri" panose="020F0502020204030204"/>
              </a:rPr>
              <a:pPr defTabSz="685800"/>
              <a:t>1</a:t>
            </a:fld>
            <a:endParaRPr lang="en-US" dirty="0">
              <a:solidFill>
                <a:prstClr val="black">
                  <a:tint val="75000"/>
                </a:prstClr>
              </a:solidFill>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b="1" dirty="0">
                <a:latin typeface="Times New Roman" panose="02020603050405020304" pitchFamily="18" charset="0"/>
                <a:cs typeface="Times New Roman" panose="02020603050405020304" pitchFamily="18" charset="0"/>
              </a:rPr>
              <a:t>Mathews et al (1994) </a:t>
            </a:r>
            <a:r>
              <a:rPr lang="en-US" sz="2000" dirty="0">
                <a:latin typeface="Times New Roman" panose="02020603050405020304" pitchFamily="18" charset="0"/>
                <a:cs typeface="Times New Roman" panose="02020603050405020304" pitchFamily="18" charset="0"/>
              </a:rPr>
              <a:t>noted that stimuli such as cold causes fluid flow away from the pulp, produces more rapid and greater pulp nerve responses than those such as heat, which causes an inward flow. </a:t>
            </a:r>
          </a:p>
          <a:p>
            <a:pPr algn="just"/>
            <a:r>
              <a:rPr lang="en-US" sz="2000" dirty="0">
                <a:latin typeface="Times New Roman" panose="02020603050405020304" pitchFamily="18" charset="0"/>
                <a:cs typeface="Times New Roman" panose="02020603050405020304" pitchFamily="18" charset="0"/>
              </a:rPr>
              <a:t>This certainly would explain the rapid and severe response to cold stimuli compared to the slow dull response to heat. </a:t>
            </a:r>
          </a:p>
          <a:p>
            <a:pPr algn="just"/>
            <a:r>
              <a:rPr lang="en-US" sz="2000" dirty="0">
                <a:latin typeface="Times New Roman" panose="02020603050405020304" pitchFamily="18" charset="0"/>
                <a:cs typeface="Times New Roman" panose="02020603050405020304" pitchFamily="18" charset="0"/>
              </a:rPr>
              <a:t>The dehydration of dentin by air blasts or absorbent paper causes outward fluid movement and stimulates the mechanoreceptor of the </a:t>
            </a:r>
            <a:r>
              <a:rPr lang="en-US" sz="2000" dirty="0" err="1">
                <a:latin typeface="Times New Roman" panose="02020603050405020304" pitchFamily="18" charset="0"/>
                <a:cs typeface="Times New Roman" panose="02020603050405020304" pitchFamily="18" charset="0"/>
              </a:rPr>
              <a:t>odontoblast</a:t>
            </a:r>
            <a:r>
              <a:rPr lang="en-US" sz="2000" dirty="0">
                <a:latin typeface="Times New Roman" panose="02020603050405020304" pitchFamily="18" charset="0"/>
                <a:cs typeface="Times New Roman" panose="02020603050405020304" pitchFamily="18" charset="0"/>
              </a:rPr>
              <a:t>, causing pain.</a:t>
            </a:r>
          </a:p>
          <a:p>
            <a:pPr algn="just"/>
            <a:r>
              <a:rPr lang="en-US" sz="2000" dirty="0">
                <a:latin typeface="Times New Roman" panose="02020603050405020304" pitchFamily="18" charset="0"/>
                <a:cs typeface="Times New Roman" panose="02020603050405020304" pitchFamily="18" charset="0"/>
              </a:rPr>
              <a:t>Prolonged air blast causes formation of protein plug into the dentinal tubules, reducing the fluid movement and thus decreasing pain </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0"/>
            <a:ext cx="9144000" cy="4191000"/>
          </a:xfrm>
          <a:prstGeom prst="rect">
            <a:avLst/>
          </a:prstGeom>
          <a:noFill/>
          <a:ln w="9525">
            <a:noFill/>
            <a:miter lim="800000"/>
            <a:headEnd/>
            <a:tailEnd/>
          </a:ln>
          <a:effectLst/>
        </p:spPr>
      </p:pic>
      <p:sp>
        <p:nvSpPr>
          <p:cNvPr id="5" name="Rectangle 4"/>
          <p:cNvSpPr/>
          <p:nvPr/>
        </p:nvSpPr>
        <p:spPr>
          <a:xfrm>
            <a:off x="228600" y="4494074"/>
            <a:ext cx="8458200" cy="1938992"/>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Theories of dentin hypersensitivity. (1) Neural theory: Stimulus applied to dentin causes direct excitation of the nerve fibers,</a:t>
            </a:r>
          </a:p>
          <a:p>
            <a:pPr algn="just"/>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Odontoblastic</a:t>
            </a:r>
            <a:r>
              <a:rPr lang="en-US" sz="2000" dirty="0">
                <a:latin typeface="Times New Roman" panose="02020603050405020304" pitchFamily="18" charset="0"/>
                <a:cs typeface="Times New Roman" panose="02020603050405020304" pitchFamily="18" charset="0"/>
              </a:rPr>
              <a:t> transduction theory: Stimulus is transmitted along the </a:t>
            </a:r>
            <a:r>
              <a:rPr lang="en-US" sz="2000" dirty="0" err="1">
                <a:latin typeface="Times New Roman" panose="02020603050405020304" pitchFamily="18" charset="0"/>
                <a:cs typeface="Times New Roman" panose="02020603050405020304" pitchFamily="18" charset="0"/>
              </a:rPr>
              <a:t>odontoblast</a:t>
            </a:r>
            <a:r>
              <a:rPr lang="en-US" sz="2000" dirty="0">
                <a:latin typeface="Times New Roman" panose="02020603050405020304" pitchFamily="18" charset="0"/>
                <a:cs typeface="Times New Roman" panose="02020603050405020304" pitchFamily="18" charset="0"/>
              </a:rPr>
              <a:t> and passes to the sensory nerve endings through synapse, </a:t>
            </a:r>
          </a:p>
          <a:p>
            <a:pPr algn="just"/>
            <a:r>
              <a:rPr lang="en-US" sz="2000" dirty="0">
                <a:latin typeface="Times New Roman" panose="02020603050405020304" pitchFamily="18" charset="0"/>
                <a:cs typeface="Times New Roman" panose="02020603050405020304" pitchFamily="18" charset="0"/>
              </a:rPr>
              <a:t>(3) Hydrodynamic theory: Stimulus causes displacement of fluid present in dentinal tubules which further excite nerve fibers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2700" b="1" dirty="0">
                <a:latin typeface="Times New Roman" panose="02020603050405020304" pitchFamily="18" charset="0"/>
                <a:cs typeface="Times New Roman" panose="02020603050405020304" pitchFamily="18" charset="0"/>
              </a:rPr>
              <a:t>INCIDENCE AND DISTRIBUTION OF DENTIN HYPERSENSITIVITY</a:t>
            </a:r>
            <a:r>
              <a:rPr lang="en-US" sz="3200" b="1" dirty="0"/>
              <a:t/>
            </a:r>
            <a:br>
              <a:rPr lang="en-US" sz="3200" b="1" dirty="0"/>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The prevalence studies for dentin hypersensitivity are limited in number.</a:t>
            </a:r>
          </a:p>
          <a:p>
            <a:pPr algn="just"/>
            <a:r>
              <a:rPr lang="en-US" sz="2000" dirty="0">
                <a:latin typeface="Times New Roman" panose="02020603050405020304" pitchFamily="18" charset="0"/>
                <a:cs typeface="Times New Roman" panose="02020603050405020304" pitchFamily="18" charset="0"/>
              </a:rPr>
              <a:t> The available prevalence data varies considerably and dentin hypersensitivity has been stated to range from 8 to 30 percent of adult population. </a:t>
            </a:r>
          </a:p>
          <a:p>
            <a:pPr algn="just"/>
            <a:r>
              <a:rPr lang="en-US" sz="2000" dirty="0">
                <a:latin typeface="Times New Roman" panose="02020603050405020304" pitchFamily="18" charset="0"/>
                <a:cs typeface="Times New Roman" panose="02020603050405020304" pitchFamily="18" charset="0"/>
              </a:rPr>
              <a:t>Most sufferers range from 20-40 years of age and a peak occurrence is found at the end of the third decade.  </a:t>
            </a:r>
          </a:p>
          <a:p>
            <a:pPr algn="just"/>
            <a:r>
              <a:rPr lang="en-US" sz="2000" dirty="0">
                <a:latin typeface="Times New Roman" panose="02020603050405020304" pitchFamily="18" charset="0"/>
                <a:cs typeface="Times New Roman" panose="02020603050405020304" pitchFamily="18" charset="0"/>
              </a:rPr>
              <a:t>In general, a slightly higher incidence of dentin hypersensitivity is reported in females than in males. </a:t>
            </a:r>
          </a:p>
          <a:p>
            <a:pPr algn="just"/>
            <a:r>
              <a:rPr lang="en-US" sz="2000" dirty="0">
                <a:latin typeface="Times New Roman" panose="02020603050405020304" pitchFamily="18" charset="0"/>
                <a:cs typeface="Times New Roman" panose="02020603050405020304" pitchFamily="18" charset="0"/>
              </a:rPr>
              <a:t>The reduced incidence of dentin hypersensitivity in older individuals reflects age changes in dentin and the dental pulp. </a:t>
            </a:r>
          </a:p>
          <a:p>
            <a:pPr algn="just"/>
            <a:r>
              <a:rPr lang="en-US" sz="2000" dirty="0">
                <a:latin typeface="Times New Roman" panose="02020603050405020304" pitchFamily="18" charset="0"/>
                <a:cs typeface="Times New Roman" panose="02020603050405020304" pitchFamily="18" charset="0"/>
              </a:rPr>
              <a:t>Sclerosis of dentin, the laying down of secondary dentin and fibrosis of the pulp would interfere with the hydrodynamic transmission of stimuli through exposed dentin.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b="1" dirty="0"/>
              <a:t>     </a:t>
            </a:r>
            <a:r>
              <a:rPr lang="en-US" sz="2400" b="1" dirty="0">
                <a:latin typeface="Times New Roman" panose="02020603050405020304" pitchFamily="18" charset="0"/>
                <a:cs typeface="Times New Roman" panose="02020603050405020304" pitchFamily="18" charset="0"/>
              </a:rPr>
              <a:t>Intraoral Distribution</a:t>
            </a:r>
          </a:p>
          <a:p>
            <a:pPr algn="just">
              <a:buNone/>
            </a:pPr>
            <a:endParaRPr lang="en-US" sz="24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Hypersensitivity is most commonly noted on </a:t>
            </a:r>
            <a:r>
              <a:rPr lang="en-US" sz="2000" dirty="0" err="1">
                <a:latin typeface="Times New Roman" panose="02020603050405020304" pitchFamily="18" charset="0"/>
                <a:cs typeface="Times New Roman" panose="02020603050405020304" pitchFamily="18" charset="0"/>
              </a:rPr>
              <a:t>buccal</a:t>
            </a:r>
            <a:r>
              <a:rPr lang="en-US" sz="2000" dirty="0">
                <a:latin typeface="Times New Roman" panose="02020603050405020304" pitchFamily="18" charset="0"/>
                <a:cs typeface="Times New Roman" panose="02020603050405020304" pitchFamily="18" charset="0"/>
              </a:rPr>
              <a:t> cervical zones of permanent teeth. </a:t>
            </a:r>
          </a:p>
          <a:p>
            <a:pPr algn="just"/>
            <a:r>
              <a:rPr lang="en-US" sz="2000" dirty="0">
                <a:latin typeface="Times New Roman" panose="02020603050405020304" pitchFamily="18" charset="0"/>
                <a:cs typeface="Times New Roman" panose="02020603050405020304" pitchFamily="18" charset="0"/>
              </a:rPr>
              <a:t>Although all tooth type may be affected, canines and premolars in either jaw are the most frequently involved.</a:t>
            </a:r>
          </a:p>
          <a:p>
            <a:pPr algn="just"/>
            <a:r>
              <a:rPr lang="en-US" sz="2000" dirty="0">
                <a:latin typeface="Times New Roman" panose="02020603050405020304" pitchFamily="18" charset="0"/>
                <a:cs typeface="Times New Roman" panose="02020603050405020304" pitchFamily="18" charset="0"/>
              </a:rPr>
              <a:t>Regarding the side of mouth, in right handed tooth brushers, the dentin hypersensitivity is greater on the left sided teeth compared with the equivalent </a:t>
            </a:r>
            <a:r>
              <a:rPr lang="en-US" sz="2000" dirty="0" err="1">
                <a:latin typeface="Times New Roman" panose="02020603050405020304" pitchFamily="18" charset="0"/>
                <a:cs typeface="Times New Roman" panose="02020603050405020304" pitchFamily="18" charset="0"/>
              </a:rPr>
              <a:t>contralateral</a:t>
            </a:r>
            <a:r>
              <a:rPr lang="en-US" sz="2000" dirty="0">
                <a:latin typeface="Times New Roman" panose="02020603050405020304" pitchFamily="18" charset="0"/>
                <a:cs typeface="Times New Roman" panose="02020603050405020304" pitchFamily="18" charset="0"/>
              </a:rPr>
              <a:t> teeth.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79437"/>
          </a:xfrm>
        </p:spPr>
        <p:txBody>
          <a:bodyPr>
            <a:normAutofit/>
          </a:bodyPr>
          <a:lstStyle/>
          <a:p>
            <a:r>
              <a:rPr lang="en-US" sz="2400" b="1" dirty="0">
                <a:latin typeface="Times New Roman" panose="02020603050405020304" pitchFamily="18" charset="0"/>
                <a:cs typeface="Times New Roman" panose="02020603050405020304" pitchFamily="18" charset="0"/>
              </a:rPr>
              <a:t>ETIOLOGY AND PREDISPOSING FACTORS </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2286000" y="1143000"/>
            <a:ext cx="5105400" cy="4800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The primary underlying cause for dentin hypersensitivity is exposed dentinal tubules. </a:t>
            </a:r>
          </a:p>
          <a:p>
            <a:pPr algn="just"/>
            <a:r>
              <a:rPr lang="en-US" sz="2000" dirty="0">
                <a:latin typeface="Times New Roman" panose="02020603050405020304" pitchFamily="18" charset="0"/>
                <a:cs typeface="Times New Roman" panose="02020603050405020304" pitchFamily="18" charset="0"/>
              </a:rPr>
              <a:t>Dentin may become exposed by two processes; </a:t>
            </a:r>
          </a:p>
          <a:p>
            <a:pPr algn="just">
              <a:buNone/>
            </a:pPr>
            <a:r>
              <a:rPr lang="en-US" sz="2000" dirty="0">
                <a:latin typeface="Times New Roman" panose="02020603050405020304" pitchFamily="18" charset="0"/>
                <a:cs typeface="Times New Roman" panose="02020603050405020304" pitchFamily="18" charset="0"/>
              </a:rPr>
              <a:t>     1.either by loss of covering periodontal structures (gingival recession), or </a:t>
            </a:r>
          </a:p>
          <a:p>
            <a:pPr algn="just">
              <a:buNone/>
            </a:pPr>
            <a:r>
              <a:rPr lang="en-US" sz="2000" dirty="0">
                <a:latin typeface="Times New Roman" panose="02020603050405020304" pitchFamily="18" charset="0"/>
                <a:cs typeface="Times New Roman" panose="02020603050405020304" pitchFamily="18" charset="0"/>
              </a:rPr>
              <a:t>     2. by loss of enamel. </a:t>
            </a:r>
          </a:p>
          <a:p>
            <a:pPr algn="just"/>
            <a:r>
              <a:rPr lang="en-US" sz="2000" dirty="0">
                <a:latin typeface="Times New Roman" panose="02020603050405020304" pitchFamily="18" charset="0"/>
                <a:cs typeface="Times New Roman" panose="02020603050405020304" pitchFamily="18" charset="0"/>
              </a:rPr>
              <a:t>The most common clinical cause for exposed dentinal tubules is gingival recession</a:t>
            </a:r>
            <a:r>
              <a:rPr lang="en-US" sz="2000" b="1"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Common reasons for gingival recession</a:t>
            </a:r>
          </a:p>
          <a:p>
            <a:pPr algn="just">
              <a:buNone/>
            </a:pPr>
            <a:r>
              <a:rPr lang="en-US" sz="2000" dirty="0">
                <a:latin typeface="Times New Roman" panose="02020603050405020304" pitchFamily="18" charset="0"/>
                <a:cs typeface="Times New Roman" panose="02020603050405020304" pitchFamily="18" charset="0"/>
              </a:rPr>
              <a:t>      .Inadequate attached </a:t>
            </a:r>
            <a:r>
              <a:rPr lang="en-US" sz="2000" dirty="0" err="1">
                <a:latin typeface="Times New Roman" panose="02020603050405020304" pitchFamily="18" charset="0"/>
                <a:cs typeface="Times New Roman" panose="02020603050405020304" pitchFamily="18" charset="0"/>
              </a:rPr>
              <a:t>gingiva</a:t>
            </a:r>
            <a:endParaRPr lang="en-US" sz="2000" dirty="0">
              <a:latin typeface="Times New Roman" panose="02020603050405020304" pitchFamily="18" charset="0"/>
              <a:cs typeface="Times New Roman" panose="02020603050405020304" pitchFamily="18" charset="0"/>
            </a:endParaRPr>
          </a:p>
          <a:p>
            <a:pPr algn="just">
              <a:buNone/>
            </a:pPr>
            <a:r>
              <a:rPr lang="en-US" sz="2000" dirty="0">
                <a:latin typeface="Times New Roman" panose="02020603050405020304" pitchFamily="18" charset="0"/>
                <a:cs typeface="Times New Roman" panose="02020603050405020304" pitchFamily="18" charset="0"/>
              </a:rPr>
              <a:t>      .Prominent roots</a:t>
            </a:r>
          </a:p>
          <a:p>
            <a:pPr algn="just">
              <a:buNone/>
            </a:pPr>
            <a:r>
              <a:rPr lang="en-US" sz="2000" dirty="0">
                <a:latin typeface="Times New Roman" panose="02020603050405020304" pitchFamily="18" charset="0"/>
                <a:cs typeface="Times New Roman" panose="02020603050405020304" pitchFamily="18" charset="0"/>
              </a:rPr>
              <a:t>      .Toothbrush abrasion</a:t>
            </a:r>
          </a:p>
          <a:p>
            <a:pPr algn="just"/>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000" dirty="0">
                <a:latin typeface="Times New Roman" panose="02020603050405020304" pitchFamily="18" charset="0"/>
                <a:cs typeface="Times New Roman" panose="02020603050405020304" pitchFamily="18" charset="0"/>
              </a:rPr>
              <a:t>     .Oral habits resulting in </a:t>
            </a:r>
            <a:r>
              <a:rPr lang="en-US" sz="2000" dirty="0" err="1">
                <a:latin typeface="Times New Roman" panose="02020603050405020304" pitchFamily="18" charset="0"/>
                <a:cs typeface="Times New Roman" panose="02020603050405020304" pitchFamily="18" charset="0"/>
              </a:rPr>
              <a:t>gingiva</a:t>
            </a:r>
            <a:r>
              <a:rPr lang="en-US" sz="2000" dirty="0">
                <a:latin typeface="Times New Roman" panose="02020603050405020304" pitchFamily="18" charset="0"/>
                <a:cs typeface="Times New Roman" panose="02020603050405020304" pitchFamily="18" charset="0"/>
              </a:rPr>
              <a:t> laceration, i.e. traumatic tooth picking, eating hard foods</a:t>
            </a:r>
          </a:p>
          <a:p>
            <a:pPr algn="just">
              <a:buNone/>
            </a:pPr>
            <a:r>
              <a:rPr lang="en-US" sz="2000" dirty="0">
                <a:latin typeface="Times New Roman" panose="02020603050405020304" pitchFamily="18" charset="0"/>
                <a:cs typeface="Times New Roman" panose="02020603050405020304" pitchFamily="18" charset="0"/>
              </a:rPr>
              <a:t>     .Excessive tooth cleaning</a:t>
            </a:r>
          </a:p>
          <a:p>
            <a:pPr algn="just">
              <a:buNone/>
            </a:pPr>
            <a:r>
              <a:rPr lang="en-US" sz="2000" dirty="0">
                <a:latin typeface="Times New Roman" panose="02020603050405020304" pitchFamily="18" charset="0"/>
                <a:cs typeface="Times New Roman" panose="02020603050405020304" pitchFamily="18" charset="0"/>
              </a:rPr>
              <a:t>     .Excessive flossing</a:t>
            </a:r>
          </a:p>
          <a:p>
            <a:pPr algn="just">
              <a:buNone/>
            </a:pPr>
            <a:r>
              <a:rPr lang="en-US" sz="2000" dirty="0">
                <a:latin typeface="Times New Roman" panose="02020603050405020304" pitchFamily="18" charset="0"/>
                <a:cs typeface="Times New Roman" panose="02020603050405020304" pitchFamily="18" charset="0"/>
              </a:rPr>
              <a:t>     .Gingival recession secondary to specific diseases, i.e. NUG, </a:t>
            </a:r>
            <a:r>
              <a:rPr lang="en-US" sz="2000" dirty="0" err="1">
                <a:latin typeface="Times New Roman" panose="02020603050405020304" pitchFamily="18" charset="0"/>
                <a:cs typeface="Times New Roman" panose="02020603050405020304" pitchFamily="18" charset="0"/>
              </a:rPr>
              <a:t>periodontitis</a:t>
            </a:r>
            <a:r>
              <a:rPr lang="en-US" sz="2000" dirty="0">
                <a:latin typeface="Times New Roman" panose="02020603050405020304" pitchFamily="18" charset="0"/>
                <a:cs typeface="Times New Roman" panose="02020603050405020304" pitchFamily="18" charset="0"/>
              </a:rPr>
              <a:t>, herpetic </a:t>
            </a:r>
            <a:r>
              <a:rPr lang="en-US" sz="2000" dirty="0" err="1">
                <a:latin typeface="Times New Roman" panose="02020603050405020304" pitchFamily="18" charset="0"/>
                <a:cs typeface="Times New Roman" panose="02020603050405020304" pitchFamily="18" charset="0"/>
              </a:rPr>
              <a:t>gingivostomatitis</a:t>
            </a:r>
            <a:endParaRPr lang="en-US" sz="2000" dirty="0">
              <a:latin typeface="Times New Roman" panose="02020603050405020304" pitchFamily="18" charset="0"/>
              <a:cs typeface="Times New Roman" panose="02020603050405020304" pitchFamily="18" charset="0"/>
            </a:endParaRPr>
          </a:p>
          <a:p>
            <a:pPr algn="just">
              <a:buNone/>
            </a:pPr>
            <a:r>
              <a:rPr lang="en-US" sz="2000" dirty="0">
                <a:latin typeface="Times New Roman" panose="02020603050405020304" pitchFamily="18" charset="0"/>
                <a:cs typeface="Times New Roman" panose="02020603050405020304" pitchFamily="18" charset="0"/>
              </a:rPr>
              <a:t>     .Crown preparation.</a:t>
            </a:r>
          </a:p>
          <a:p>
            <a:pPr algn="just"/>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6172200" cy="4525963"/>
          </a:xfrm>
        </p:spPr>
        <p:txBody>
          <a:bodyPr>
            <a:normAutofit/>
          </a:bodyPr>
          <a:lstStyle/>
          <a:p>
            <a:pPr algn="just"/>
            <a:r>
              <a:rPr lang="en-US" sz="2000" dirty="0">
                <a:latin typeface="Times New Roman" panose="02020603050405020304" pitchFamily="18" charset="0"/>
                <a:cs typeface="Times New Roman" panose="02020603050405020304" pitchFamily="18" charset="0"/>
              </a:rPr>
              <a:t>The recession may or may not be associated with bone loss. </a:t>
            </a:r>
          </a:p>
          <a:p>
            <a:pPr algn="just"/>
            <a:r>
              <a:rPr lang="en-US" sz="2000" dirty="0">
                <a:latin typeface="Times New Roman" panose="02020603050405020304" pitchFamily="18" charset="0"/>
                <a:cs typeface="Times New Roman" panose="02020603050405020304" pitchFamily="18" charset="0"/>
              </a:rPr>
              <a:t>If bone loss occurs, more dentinal tubules get exposed. </a:t>
            </a:r>
          </a:p>
          <a:p>
            <a:pPr algn="just"/>
            <a:r>
              <a:rPr lang="en-US" sz="2000" dirty="0">
                <a:latin typeface="Times New Roman" panose="02020603050405020304" pitchFamily="18" charset="0"/>
                <a:cs typeface="Times New Roman" panose="02020603050405020304" pitchFamily="18" charset="0"/>
              </a:rPr>
              <a:t>When gingival recession occurs, the outer protective layer of root dentin, i.e. </a:t>
            </a:r>
            <a:r>
              <a:rPr lang="en-US" sz="2000" dirty="0" err="1">
                <a:latin typeface="Times New Roman" panose="02020603050405020304" pitchFamily="18" charset="0"/>
                <a:cs typeface="Times New Roman" panose="02020603050405020304" pitchFamily="18" charset="0"/>
              </a:rPr>
              <a:t>cementum</a:t>
            </a:r>
            <a:r>
              <a:rPr lang="en-US" sz="2000" dirty="0">
                <a:latin typeface="Times New Roman" panose="02020603050405020304" pitchFamily="18" charset="0"/>
                <a:cs typeface="Times New Roman" panose="02020603050405020304" pitchFamily="18" charset="0"/>
              </a:rPr>
              <a:t> gets abraded or eroded away</a:t>
            </a:r>
            <a:r>
              <a:rPr lang="en-US" sz="2000" b="1"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This leaves the exposed underlying dentin, which consists of protoplasmic projections of </a:t>
            </a:r>
            <a:r>
              <a:rPr lang="en-US" sz="2000" dirty="0" err="1">
                <a:latin typeface="Times New Roman" panose="02020603050405020304" pitchFamily="18" charset="0"/>
                <a:cs typeface="Times New Roman" panose="02020603050405020304" pitchFamily="18" charset="0"/>
              </a:rPr>
              <a:t>odontoblasts</a:t>
            </a:r>
            <a:r>
              <a:rPr lang="en-US" sz="2000" dirty="0">
                <a:latin typeface="Times New Roman" panose="02020603050405020304" pitchFamily="18" charset="0"/>
                <a:cs typeface="Times New Roman" panose="02020603050405020304" pitchFamily="18" charset="0"/>
              </a:rPr>
              <a:t> within the pulp chamber</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These cells contain </a:t>
            </a:r>
            <a:r>
              <a:rPr lang="en-US" sz="2000" dirty="0">
                <a:latin typeface="Times New Roman" panose="02020603050405020304" pitchFamily="18" charset="0"/>
                <a:cs typeface="Times New Roman" panose="02020603050405020304" pitchFamily="18" charset="0"/>
              </a:rPr>
              <a:t>nerve endings and when disturbed, nerves depolarize and this is interpreted as pain</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Once the dentinal tubules are exposed, there are oral processes which keep them exposed. </a:t>
            </a:r>
          </a:p>
        </p:txBody>
      </p:sp>
      <p:pic>
        <p:nvPicPr>
          <p:cNvPr id="3074" name="Picture 2"/>
          <p:cNvPicPr>
            <a:picLocks noChangeAspect="1" noChangeArrowheads="1"/>
          </p:cNvPicPr>
          <p:nvPr/>
        </p:nvPicPr>
        <p:blipFill>
          <a:blip r:embed="rId2"/>
          <a:srcRect/>
          <a:stretch>
            <a:fillRect/>
          </a:stretch>
        </p:blipFill>
        <p:spPr bwMode="auto">
          <a:xfrm>
            <a:off x="7086600" y="1639177"/>
            <a:ext cx="1981200" cy="354242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6172200" cy="1219200"/>
          </a:xfrm>
        </p:spPr>
        <p:txBody>
          <a:bodyPr>
            <a:normAutofit/>
          </a:bodyPr>
          <a:lstStyle/>
          <a:p>
            <a:pPr algn="just"/>
            <a:r>
              <a:rPr lang="en-US" sz="2000" dirty="0">
                <a:latin typeface="Times New Roman" panose="02020603050405020304" pitchFamily="18" charset="0"/>
                <a:cs typeface="Times New Roman" panose="02020603050405020304" pitchFamily="18" charset="0"/>
              </a:rPr>
              <a:t>These include poor plaque control, enamel wear, improper oral hygiene technique, cervical erosions, enamel wear and exposure to acids.</a:t>
            </a:r>
          </a:p>
          <a:p>
            <a:endParaRPr lang="en-US" sz="2400" dirty="0"/>
          </a:p>
        </p:txBody>
      </p:sp>
      <p:pic>
        <p:nvPicPr>
          <p:cNvPr id="4098" name="Picture 2"/>
          <p:cNvPicPr>
            <a:picLocks noChangeAspect="1" noChangeArrowheads="1"/>
          </p:cNvPicPr>
          <p:nvPr/>
        </p:nvPicPr>
        <p:blipFill>
          <a:blip r:embed="rId2"/>
          <a:srcRect/>
          <a:stretch>
            <a:fillRect/>
          </a:stretch>
        </p:blipFill>
        <p:spPr bwMode="auto">
          <a:xfrm>
            <a:off x="7391400" y="0"/>
            <a:ext cx="1609725" cy="3171593"/>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391400" y="3505200"/>
            <a:ext cx="1614488" cy="33528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1143000" y="2971800"/>
            <a:ext cx="5338763" cy="376713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buNone/>
            </a:pPr>
            <a:r>
              <a:rPr lang="en-US" sz="2000" dirty="0">
                <a:latin typeface="Times New Roman" panose="02020603050405020304" pitchFamily="18" charset="0"/>
                <a:cs typeface="Times New Roman" panose="02020603050405020304" pitchFamily="18" charset="0"/>
              </a:rPr>
              <a:t>      Reasons for continued dentinal tubular exposure </a:t>
            </a:r>
          </a:p>
          <a:p>
            <a:pPr algn="just"/>
            <a:r>
              <a:rPr lang="en-US" sz="2000" dirty="0">
                <a:latin typeface="Times New Roman" panose="02020603050405020304" pitchFamily="18" charset="0"/>
                <a:cs typeface="Times New Roman" panose="02020603050405020304" pitchFamily="18" charset="0"/>
              </a:rPr>
              <a:t>Poor plaque control, i.e. acidic bacterial byproducts </a:t>
            </a:r>
          </a:p>
          <a:p>
            <a:pPr algn="just"/>
            <a:r>
              <a:rPr lang="en-US" sz="2000" dirty="0">
                <a:latin typeface="Times New Roman" panose="02020603050405020304" pitchFamily="18" charset="0"/>
                <a:cs typeface="Times New Roman" panose="02020603050405020304" pitchFamily="18" charset="0"/>
              </a:rPr>
              <a:t>Excess oral acids, i.e. soda, fruit juice, </a:t>
            </a:r>
          </a:p>
          <a:p>
            <a:pPr algn="just"/>
            <a:r>
              <a:rPr lang="en-US" sz="2000" dirty="0">
                <a:latin typeface="Times New Roman" panose="02020603050405020304" pitchFamily="18" charset="0"/>
                <a:cs typeface="Times New Roman" panose="02020603050405020304" pitchFamily="18" charset="0"/>
              </a:rPr>
              <a:t>swimming pool chlorine, </a:t>
            </a:r>
          </a:p>
          <a:p>
            <a:pPr algn="just"/>
            <a:r>
              <a:rPr lang="en-US" sz="2000" dirty="0">
                <a:latin typeface="Times New Roman" panose="02020603050405020304" pitchFamily="18" charset="0"/>
                <a:cs typeface="Times New Roman" panose="02020603050405020304" pitchFamily="18" charset="0"/>
              </a:rPr>
              <a:t>bulimia </a:t>
            </a:r>
          </a:p>
          <a:p>
            <a:pPr algn="just"/>
            <a:r>
              <a:rPr lang="en-US" sz="2000" dirty="0">
                <a:latin typeface="Times New Roman" panose="02020603050405020304" pitchFamily="18" charset="0"/>
                <a:cs typeface="Times New Roman" panose="02020603050405020304" pitchFamily="18" charset="0"/>
              </a:rPr>
              <a:t>Cervical decay </a:t>
            </a:r>
          </a:p>
          <a:p>
            <a:pPr algn="just"/>
            <a:r>
              <a:rPr lang="en-US" sz="2000" dirty="0">
                <a:latin typeface="Times New Roman" panose="02020603050405020304" pitchFamily="18" charset="0"/>
                <a:cs typeface="Times New Roman" panose="02020603050405020304" pitchFamily="18" charset="0"/>
              </a:rPr>
              <a:t>Toothbrush abrasion </a:t>
            </a:r>
          </a:p>
          <a:p>
            <a:pPr algn="just"/>
            <a:r>
              <a:rPr lang="en-US" sz="2000" dirty="0">
                <a:latin typeface="Times New Roman" panose="02020603050405020304" pitchFamily="18" charset="0"/>
                <a:cs typeface="Times New Roman" panose="02020603050405020304" pitchFamily="18" charset="0"/>
              </a:rPr>
              <a:t>Tartar control toothpaste. </a:t>
            </a:r>
          </a:p>
          <a:p>
            <a:pPr algn="just">
              <a:buNone/>
            </a:pPr>
            <a:r>
              <a:rPr lang="en-US" sz="2000" dirty="0">
                <a:latin typeface="Times New Roman" panose="02020603050405020304" pitchFamily="18" charset="0"/>
                <a:cs typeface="Times New Roman" panose="02020603050405020304" pitchFamily="18" charset="0"/>
              </a:rPr>
              <a:t>       The other reason for exposure of dentinal tubules is due to </a:t>
            </a:r>
            <a:r>
              <a:rPr lang="en-US" sz="2000" b="1" dirty="0">
                <a:latin typeface="Times New Roman" panose="02020603050405020304" pitchFamily="18" charset="0"/>
                <a:cs typeface="Times New Roman" panose="02020603050405020304" pitchFamily="18" charset="0"/>
              </a:rPr>
              <a:t>loss of enamel.</a:t>
            </a:r>
          </a:p>
          <a:p>
            <a:pPr algn="just">
              <a:buNone/>
            </a:pPr>
            <a:r>
              <a:rPr lang="en-US" sz="2000" b="1" dirty="0">
                <a:latin typeface="Times New Roman" panose="02020603050405020304" pitchFamily="18" charset="0"/>
                <a:cs typeface="Times New Roman" panose="02020603050405020304" pitchFamily="18" charset="0"/>
              </a:rPr>
              <a:t>       Causes of loss of enamel</a:t>
            </a:r>
          </a:p>
          <a:p>
            <a:pPr algn="just"/>
            <a:r>
              <a:rPr lang="en-US" sz="2000" dirty="0">
                <a:latin typeface="Times New Roman" panose="02020603050405020304" pitchFamily="18" charset="0"/>
                <a:cs typeface="Times New Roman" panose="02020603050405020304" pitchFamily="18" charset="0"/>
              </a:rPr>
              <a:t>Attrition by exaggerated </a:t>
            </a:r>
            <a:r>
              <a:rPr lang="en-US" sz="2000" dirty="0" err="1">
                <a:latin typeface="Times New Roman" panose="02020603050405020304" pitchFamily="18" charset="0"/>
                <a:cs typeface="Times New Roman" panose="02020603050405020304" pitchFamily="18" charset="0"/>
              </a:rPr>
              <a:t>occlusal</a:t>
            </a:r>
            <a:r>
              <a:rPr lang="en-US" sz="2000" dirty="0">
                <a:latin typeface="Times New Roman" panose="02020603050405020304" pitchFamily="18" charset="0"/>
                <a:cs typeface="Times New Roman" panose="02020603050405020304" pitchFamily="18" charset="0"/>
              </a:rPr>
              <a:t> functions like </a:t>
            </a:r>
            <a:r>
              <a:rPr lang="en-US" sz="2000" dirty="0" err="1">
                <a:latin typeface="Times New Roman" panose="02020603050405020304" pitchFamily="18" charset="0"/>
                <a:cs typeface="Times New Roman" panose="02020603050405020304" pitchFamily="18" charset="0"/>
              </a:rPr>
              <a:t>bruxism</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Abrasion from dietary components or improper brushing technique</a:t>
            </a:r>
          </a:p>
          <a:p>
            <a:pPr algn="just"/>
            <a:r>
              <a:rPr lang="en-US" sz="2000" dirty="0">
                <a:latin typeface="Times New Roman" panose="02020603050405020304" pitchFamily="18" charset="0"/>
                <a:cs typeface="Times New Roman" panose="02020603050405020304" pitchFamily="18" charset="0"/>
              </a:rPr>
              <a:t>Erosion associated with environmental or dietary components particularly acids.</a:t>
            </a:r>
          </a:p>
          <a:p>
            <a:pPr algn="just"/>
            <a:r>
              <a:rPr lang="en-US" sz="2000" dirty="0">
                <a:latin typeface="Times New Roman" panose="02020603050405020304" pitchFamily="18" charset="0"/>
                <a:cs typeface="Times New Roman" panose="02020603050405020304" pitchFamily="18" charset="0"/>
              </a:rPr>
              <a:t>Since dentinal tubules get </a:t>
            </a:r>
            <a:r>
              <a:rPr lang="en-US" sz="2000" dirty="0" err="1">
                <a:latin typeface="Times New Roman" panose="02020603050405020304" pitchFamily="18" charset="0"/>
                <a:cs typeface="Times New Roman" panose="02020603050405020304" pitchFamily="18" charset="0"/>
              </a:rPr>
              <a:t>sclerosed</a:t>
            </a:r>
            <a:r>
              <a:rPr lang="en-US" sz="2000" dirty="0">
                <a:latin typeface="Times New Roman" panose="02020603050405020304" pitchFamily="18" charset="0"/>
                <a:cs typeface="Times New Roman" panose="02020603050405020304" pitchFamily="18" charset="0"/>
              </a:rPr>
              <a:t> of their own and plug themselves up in the oral environment, treatment should focus on eliminating factors associated with continued dentinal exposure.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21229" y="1314453"/>
            <a:ext cx="6945086" cy="827318"/>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533401" y="2816678"/>
          <a:ext cx="7674428" cy="1363496"/>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xmlns="" val="20000"/>
                    </a:ext>
                  </a:extLst>
                </a:gridCol>
                <a:gridCol w="3344427">
                  <a:extLst>
                    <a:ext uri="{9D8B030D-6E8A-4147-A177-3AD203B41FA5}">
                      <a16:colId xmlns:a16="http://schemas.microsoft.com/office/drawing/2014/main" xmlns="" val="20001"/>
                    </a:ext>
                  </a:extLst>
                </a:gridCol>
                <a:gridCol w="2304502">
                  <a:extLst>
                    <a:ext uri="{9D8B030D-6E8A-4147-A177-3AD203B41FA5}">
                      <a16:colId xmlns:a16="http://schemas.microsoft.com/office/drawing/2014/main" xmlns="" val="20002"/>
                    </a:ext>
                  </a:extLst>
                </a:gridCol>
              </a:tblGrid>
              <a:tr h="340874">
                <a:tc>
                  <a:txBody>
                    <a:bodyPr/>
                    <a:lstStyle/>
                    <a:p>
                      <a:r>
                        <a:rPr lang="en-US" sz="1000" dirty="0"/>
                        <a:t>Core areas* </a:t>
                      </a:r>
                    </a:p>
                  </a:txBody>
                  <a:tcPr marL="68580" marR="68580" marT="34290" marB="34290"/>
                </a:tc>
                <a:tc>
                  <a:txBody>
                    <a:bodyPr/>
                    <a:lstStyle/>
                    <a:p>
                      <a:r>
                        <a:rPr lang="en-US" sz="1000" dirty="0"/>
                        <a:t>Domain</a:t>
                      </a:r>
                      <a:r>
                        <a:rPr lang="en-US" sz="1000" baseline="0" dirty="0"/>
                        <a:t> **</a:t>
                      </a:r>
                      <a:endParaRPr lang="en-US" sz="1000" dirty="0"/>
                    </a:p>
                  </a:txBody>
                  <a:tcPr marL="68580" marR="68580" marT="34290" marB="34290"/>
                </a:tc>
                <a:tc>
                  <a:txBody>
                    <a:bodyPr/>
                    <a:lstStyle/>
                    <a:p>
                      <a:r>
                        <a:rPr lang="en-US" sz="1000" dirty="0"/>
                        <a:t>Category #</a:t>
                      </a:r>
                    </a:p>
                  </a:txBody>
                  <a:tcPr marL="68580" marR="68580" marT="34290" marB="34290"/>
                </a:tc>
                <a:extLst>
                  <a:ext uri="{0D108BD9-81ED-4DB2-BD59-A6C34878D82A}">
                    <a16:rowId xmlns:a16="http://schemas.microsoft.com/office/drawing/2014/main" xmlns="" val="10000"/>
                  </a:ext>
                </a:extLst>
              </a:tr>
              <a:tr h="340874">
                <a:tc>
                  <a:txBody>
                    <a:bodyPr/>
                    <a:lstStyle/>
                    <a:p>
                      <a:r>
                        <a:rPr lang="en-US" sz="1000" dirty="0"/>
                        <a:t>Theories </a:t>
                      </a:r>
                    </a:p>
                  </a:txBody>
                  <a:tcPr marL="68580" marR="68580" marT="34290" marB="34290"/>
                </a:tc>
                <a:tc>
                  <a:txBody>
                    <a:bodyPr/>
                    <a:lstStyle/>
                    <a:p>
                      <a:r>
                        <a:rPr lang="en-US" sz="1000" dirty="0"/>
                        <a:t>Cognitive </a:t>
                      </a:r>
                    </a:p>
                  </a:txBody>
                  <a:tcPr marL="68580" marR="68580" marT="34290" marB="34290"/>
                </a:tc>
                <a:tc>
                  <a:txBody>
                    <a:bodyPr/>
                    <a:lstStyle/>
                    <a:p>
                      <a:r>
                        <a:rPr lang="en-US" sz="1000" dirty="0"/>
                        <a:t>Must know</a:t>
                      </a:r>
                    </a:p>
                  </a:txBody>
                  <a:tcPr marL="68580" marR="68580" marT="34290" marB="34290"/>
                </a:tc>
                <a:extLst>
                  <a:ext uri="{0D108BD9-81ED-4DB2-BD59-A6C34878D82A}">
                    <a16:rowId xmlns:a16="http://schemas.microsoft.com/office/drawing/2014/main" xmlns="" val="10001"/>
                  </a:ext>
                </a:extLst>
              </a:tr>
              <a:tr h="340874">
                <a:tc>
                  <a:txBody>
                    <a:bodyPr/>
                    <a:lstStyle/>
                    <a:p>
                      <a:r>
                        <a:rPr lang="en-US" sz="1000" dirty="0"/>
                        <a:t>Etiology </a:t>
                      </a:r>
                    </a:p>
                  </a:txBody>
                  <a:tcPr marL="68580" marR="68580" marT="34290" marB="34290"/>
                </a:tc>
                <a:tc>
                  <a:txBody>
                    <a:bodyPr/>
                    <a:lstStyle/>
                    <a:p>
                      <a:r>
                        <a:rPr lang="en-US" sz="1000" dirty="0"/>
                        <a:t>Cognitive </a:t>
                      </a:r>
                    </a:p>
                  </a:txBody>
                  <a:tcPr marL="68580" marR="68580" marT="34290" marB="34290"/>
                </a:tc>
                <a:tc>
                  <a:txBody>
                    <a:bodyPr/>
                    <a:lstStyle/>
                    <a:p>
                      <a:r>
                        <a:rPr lang="en-US" sz="1000" dirty="0"/>
                        <a:t>Must know</a:t>
                      </a:r>
                    </a:p>
                  </a:txBody>
                  <a:tcPr marL="68580" marR="68580" marT="34290" marB="34290"/>
                </a:tc>
                <a:extLst>
                  <a:ext uri="{0D108BD9-81ED-4DB2-BD59-A6C34878D82A}">
                    <a16:rowId xmlns:a16="http://schemas.microsoft.com/office/drawing/2014/main" xmlns="" val="10002"/>
                  </a:ext>
                </a:extLst>
              </a:tr>
              <a:tr h="340874">
                <a:tc>
                  <a:txBody>
                    <a:bodyPr/>
                    <a:lstStyle/>
                    <a:p>
                      <a:r>
                        <a:rPr lang="en-US" sz="1000" dirty="0"/>
                        <a:t>Treatment strategies</a:t>
                      </a:r>
                    </a:p>
                  </a:txBody>
                  <a:tcPr marL="68580" marR="68580" marT="34290" marB="34290"/>
                </a:tc>
                <a:tc>
                  <a:txBody>
                    <a:bodyPr/>
                    <a:lstStyle/>
                    <a:p>
                      <a:r>
                        <a:rPr lang="en-US" sz="1000" dirty="0"/>
                        <a:t>Psychomotor </a:t>
                      </a:r>
                    </a:p>
                  </a:txBody>
                  <a:tcPr marL="68580" marR="68580" marT="34290" marB="34290"/>
                </a:tc>
                <a:tc>
                  <a:txBody>
                    <a:bodyPr/>
                    <a:lstStyle/>
                    <a:p>
                      <a:r>
                        <a:rPr lang="en-US" sz="1000" dirty="0"/>
                        <a:t>Nice to know</a:t>
                      </a:r>
                    </a:p>
                  </a:txBody>
                  <a:tcPr marL="68580" marR="68580" marT="34290" marB="34290"/>
                </a:tc>
                <a:extLst>
                  <a:ext uri="{0D108BD9-81ED-4DB2-BD59-A6C34878D82A}">
                    <a16:rowId xmlns:a16="http://schemas.microsoft.com/office/drawing/2014/main" xmlns="" val="10003"/>
                  </a:ext>
                </a:extLst>
              </a:tr>
            </a:tbl>
          </a:graphicData>
        </a:graphic>
      </p:graphicFrame>
      <p:sp>
        <p:nvSpPr>
          <p:cNvPr id="3" name="TextBox 2"/>
          <p:cNvSpPr txBox="1"/>
          <p:nvPr/>
        </p:nvSpPr>
        <p:spPr>
          <a:xfrm>
            <a:off x="642257" y="4414707"/>
            <a:ext cx="6215742" cy="1384995"/>
          </a:xfrm>
          <a:prstGeom prst="rect">
            <a:avLst/>
          </a:prstGeom>
          <a:noFill/>
        </p:spPr>
        <p:txBody>
          <a:bodyPr wrap="square" rtlCol="0">
            <a:spAutoFit/>
          </a:bodyPr>
          <a:lstStyle/>
          <a:p>
            <a:pPr marL="214630" indent="-214630" defTabSz="685800">
              <a:buFont typeface="Arial" panose="020B0604020202020204" pitchFamily="34" charset="0"/>
              <a:buChar char="•"/>
            </a:pPr>
            <a:r>
              <a:rPr lang="en-US" sz="2100" dirty="0">
                <a:solidFill>
                  <a:prstClr val="black"/>
                </a:solidFill>
                <a:latin typeface="Calibri" panose="020F0502020204030204"/>
              </a:rPr>
              <a:t>*Subtopic of importance</a:t>
            </a:r>
          </a:p>
          <a:p>
            <a:pPr marL="214630" indent="-214630" defTabSz="685800">
              <a:buFont typeface="Arial" panose="020B0604020202020204" pitchFamily="34" charset="0"/>
              <a:buChar char="•"/>
            </a:pPr>
            <a:r>
              <a:rPr lang="en-US" sz="2100" dirty="0">
                <a:solidFill>
                  <a:prstClr val="black"/>
                </a:solidFill>
                <a:latin typeface="Calibri" panose="020F0502020204030204"/>
              </a:rPr>
              <a:t>**  Cognitive, Psychomotor   or Affective </a:t>
            </a:r>
          </a:p>
          <a:p>
            <a:pPr marL="214630" indent="-214630" defTabSz="685800">
              <a:buFont typeface="Arial" panose="020B0604020202020204" pitchFamily="34" charset="0"/>
              <a:buChar char="•"/>
            </a:pPr>
            <a:r>
              <a:rPr lang="en-US" sz="2100" dirty="0">
                <a:solidFill>
                  <a:prstClr val="black"/>
                </a:solidFill>
                <a:latin typeface="Calibri" panose="020F0502020204030204"/>
              </a:rPr>
              <a:t># Must know , Nice to know  &amp; Desire to know </a:t>
            </a:r>
          </a:p>
          <a:p>
            <a:pPr defTabSz="685800"/>
            <a:r>
              <a:rPr lang="en-US" sz="2100" dirty="0">
                <a:solidFill>
                  <a:prstClr val="black"/>
                </a:solidFill>
                <a:latin typeface="Calibri" panose="020F0502020204030204"/>
              </a:rPr>
              <a:t>( Table to be prepared as per the above format )</a:t>
            </a:r>
          </a:p>
        </p:txBody>
      </p:sp>
      <p:sp>
        <p:nvSpPr>
          <p:cNvPr id="4" name="Rectangle 3"/>
          <p:cNvSpPr/>
          <p:nvPr/>
        </p:nvSpPr>
        <p:spPr>
          <a:xfrm>
            <a:off x="881743" y="2266325"/>
            <a:ext cx="7347857" cy="738664"/>
          </a:xfrm>
          <a:prstGeom prst="rect">
            <a:avLst/>
          </a:prstGeom>
        </p:spPr>
        <p:txBody>
          <a:bodyPr wrap="square">
            <a:spAutoFit/>
          </a:bodyPr>
          <a:lstStyle/>
          <a:p>
            <a:pPr defTabSz="685800"/>
            <a:r>
              <a:rPr lang="en-US" sz="2100" b="1" dirty="0">
                <a:solidFill>
                  <a:prstClr val="black"/>
                </a:solidFill>
                <a:latin typeface="Times New Roman" panose="02020603050405020304" pitchFamily="18" charset="0"/>
                <a:cs typeface="Times New Roman" panose="02020603050405020304" pitchFamily="18" charset="0"/>
              </a:rPr>
              <a:t>At the end of this presentation the learner is expected to know ;</a:t>
            </a:r>
            <a:endParaRPr lang="en-US" sz="21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a:fld id="{72795863-2509-495E-A4D3-2D1EB08AA326}" type="slidenum">
              <a:rPr lang="en-US">
                <a:solidFill>
                  <a:prstClr val="black">
                    <a:tint val="75000"/>
                  </a:prstClr>
                </a:solidFill>
                <a:latin typeface="Calibri" panose="020F0502020204030204"/>
              </a:rPr>
              <a:pPr defTabSz="685800"/>
              <a:t>2</a:t>
            </a:fld>
            <a:endParaRPr lang="en-US">
              <a:solidFill>
                <a:prstClr val="black">
                  <a:tint val="75000"/>
                </a:prstClr>
              </a:solidFill>
              <a:latin typeface="Calibri" panose="020F050202020403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DIFFERENTIAL DIAGNOSIS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buNone/>
            </a:pPr>
            <a:r>
              <a:rPr lang="en-US" sz="2400" b="1" dirty="0"/>
              <a:t> </a:t>
            </a:r>
          </a:p>
          <a:p>
            <a:pPr algn="just"/>
            <a:r>
              <a:rPr lang="en-US" sz="2200" dirty="0">
                <a:latin typeface="Times New Roman" panose="02020603050405020304" pitchFamily="18" charset="0"/>
                <a:cs typeface="Times New Roman" panose="02020603050405020304" pitchFamily="18" charset="0"/>
              </a:rPr>
              <a:t>Dentin hypersensitivity is perhaps a symptom complex rather than a true disease and results from stimulus transmission across exposed dentin. </a:t>
            </a:r>
          </a:p>
          <a:p>
            <a:pPr algn="just"/>
            <a:r>
              <a:rPr lang="en-US" sz="2200" dirty="0">
                <a:latin typeface="Times New Roman" panose="02020603050405020304" pitchFamily="18" charset="0"/>
                <a:cs typeface="Times New Roman" panose="02020603050405020304" pitchFamily="18" charset="0"/>
              </a:rPr>
              <a:t>A number of dental conditions are associated with dentin exposure and therefore, may produce the same symptoms.</a:t>
            </a:r>
          </a:p>
          <a:p>
            <a:pPr algn="just"/>
            <a:r>
              <a:rPr lang="en-US" sz="2200" dirty="0">
                <a:latin typeface="Times New Roman" panose="02020603050405020304" pitchFamily="18" charset="0"/>
                <a:cs typeface="Times New Roman" panose="02020603050405020304" pitchFamily="18" charset="0"/>
              </a:rPr>
              <a:t>Such conditions include:</a:t>
            </a:r>
          </a:p>
          <a:p>
            <a:pPr algn="just">
              <a:buNone/>
            </a:pPr>
            <a:r>
              <a:rPr lang="en-US" sz="2200" dirty="0">
                <a:latin typeface="Times New Roman" panose="02020603050405020304" pitchFamily="18" charset="0"/>
                <a:cs typeface="Times New Roman" panose="02020603050405020304" pitchFamily="18" charset="0"/>
              </a:rPr>
              <a:t>     • Chipped teeth</a:t>
            </a:r>
          </a:p>
          <a:p>
            <a:pPr algn="just">
              <a:buNone/>
            </a:pPr>
            <a:r>
              <a:rPr lang="en-US" sz="2200" dirty="0">
                <a:latin typeface="Times New Roman" panose="02020603050405020304" pitchFamily="18" charset="0"/>
                <a:cs typeface="Times New Roman" panose="02020603050405020304" pitchFamily="18" charset="0"/>
              </a:rPr>
              <a:t>     • Fractured restoration</a:t>
            </a:r>
          </a:p>
          <a:p>
            <a:pPr algn="just">
              <a:buNone/>
            </a:pPr>
            <a:r>
              <a:rPr lang="en-US" sz="2200" dirty="0">
                <a:latin typeface="Times New Roman" panose="02020603050405020304" pitchFamily="18" charset="0"/>
                <a:cs typeface="Times New Roman" panose="02020603050405020304" pitchFamily="18" charset="0"/>
              </a:rPr>
              <a:t>     • Restorative treatments</a:t>
            </a:r>
          </a:p>
          <a:p>
            <a:pPr algn="just">
              <a:buNone/>
            </a:pPr>
            <a:r>
              <a:rPr lang="en-US" sz="2200" dirty="0">
                <a:latin typeface="Times New Roman" panose="02020603050405020304" pitchFamily="18" charset="0"/>
                <a:cs typeface="Times New Roman" panose="02020603050405020304" pitchFamily="18" charset="0"/>
              </a:rPr>
              <a:t>     • Dental caries</a:t>
            </a:r>
          </a:p>
          <a:p>
            <a:pPr algn="just">
              <a:buNone/>
            </a:pPr>
            <a:r>
              <a:rPr lang="en-US" sz="2200" dirty="0">
                <a:latin typeface="Times New Roman" panose="02020603050405020304" pitchFamily="18" charset="0"/>
                <a:cs typeface="Times New Roman" panose="02020603050405020304" pitchFamily="18" charset="0"/>
              </a:rPr>
              <a:t>     • Cracked tooth syndrome</a:t>
            </a:r>
          </a:p>
          <a:p>
            <a:pPr algn="just">
              <a:buNone/>
            </a:pPr>
            <a:r>
              <a:rPr lang="en-US" sz="2200" dirty="0">
                <a:latin typeface="Times New Roman" panose="02020603050405020304" pitchFamily="18" charset="0"/>
                <a:cs typeface="Times New Roman" panose="02020603050405020304" pitchFamily="18" charset="0"/>
              </a:rPr>
              <a:t>     • Other enamel invaginations.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DIAGNOSIS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buNone/>
            </a:pPr>
            <a:r>
              <a:rPr lang="en-US" sz="2400" b="1" dirty="0"/>
              <a:t>        </a:t>
            </a:r>
          </a:p>
          <a:p>
            <a:pPr algn="just">
              <a:buNone/>
            </a:pPr>
            <a:r>
              <a:rPr lang="en-US" sz="2400" dirty="0"/>
              <a:t>  </a:t>
            </a:r>
            <a:r>
              <a:rPr lang="en-US" sz="2200" dirty="0">
                <a:latin typeface="Times New Roman" panose="02020603050405020304" pitchFamily="18" charset="0"/>
                <a:cs typeface="Times New Roman" panose="02020603050405020304" pitchFamily="18" charset="0"/>
              </a:rPr>
              <a:t>• A careful </a:t>
            </a:r>
            <a:r>
              <a:rPr lang="en-US" sz="2200" b="1" dirty="0">
                <a:latin typeface="Times New Roman" panose="02020603050405020304" pitchFamily="18" charset="0"/>
                <a:cs typeface="Times New Roman" panose="02020603050405020304" pitchFamily="18" charset="0"/>
              </a:rPr>
              <a:t>history</a:t>
            </a:r>
            <a:r>
              <a:rPr lang="en-US" sz="2200" dirty="0">
                <a:latin typeface="Times New Roman" panose="02020603050405020304" pitchFamily="18" charset="0"/>
                <a:cs typeface="Times New Roman" panose="02020603050405020304" pitchFamily="18" charset="0"/>
              </a:rPr>
              <a:t> together with a thorough </a:t>
            </a:r>
            <a:r>
              <a:rPr lang="en-US" sz="2200" b="1" dirty="0">
                <a:latin typeface="Times New Roman" panose="02020603050405020304" pitchFamily="18" charset="0"/>
                <a:cs typeface="Times New Roman" panose="02020603050405020304" pitchFamily="18" charset="0"/>
              </a:rPr>
              <a:t>clinical</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radiographic</a:t>
            </a:r>
            <a:r>
              <a:rPr lang="en-US" sz="2200" dirty="0">
                <a:latin typeface="Times New Roman" panose="02020603050405020304" pitchFamily="18" charset="0"/>
                <a:cs typeface="Times New Roman" panose="02020603050405020304" pitchFamily="18" charset="0"/>
              </a:rPr>
              <a:t> examination is necessary before arriving at a definitive diagnosis of dentin hypersensitivity. However, the problem may be made difficult when two or more conditions coexist.</a:t>
            </a:r>
          </a:p>
          <a:p>
            <a:pPr algn="just">
              <a:buNone/>
            </a:pPr>
            <a:r>
              <a:rPr lang="en-US" sz="2200" dirty="0">
                <a:latin typeface="Times New Roman" panose="02020603050405020304" pitchFamily="18" charset="0"/>
                <a:cs typeface="Times New Roman" panose="02020603050405020304" pitchFamily="18" charset="0"/>
              </a:rPr>
              <a:t>  • Tooth hypersensitivity differs from dentinal or </a:t>
            </a:r>
            <a:r>
              <a:rPr lang="en-US" sz="2200" dirty="0" err="1">
                <a:latin typeface="Times New Roman" panose="02020603050405020304" pitchFamily="18" charset="0"/>
                <a:cs typeface="Times New Roman" panose="02020603050405020304" pitchFamily="18" charset="0"/>
              </a:rPr>
              <a:t>pulpal</a:t>
            </a:r>
            <a:r>
              <a:rPr lang="en-US" sz="2200" dirty="0">
                <a:latin typeface="Times New Roman" panose="02020603050405020304" pitchFamily="18" charset="0"/>
                <a:cs typeface="Times New Roman" panose="02020603050405020304" pitchFamily="18" charset="0"/>
              </a:rPr>
              <a:t> pain. In case of </a:t>
            </a:r>
            <a:r>
              <a:rPr lang="en-US" sz="2200" b="1" dirty="0">
                <a:latin typeface="Times New Roman" panose="02020603050405020304" pitchFamily="18" charset="0"/>
                <a:cs typeface="Times New Roman" panose="02020603050405020304" pitchFamily="18" charset="0"/>
              </a:rPr>
              <a:t>dentin</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hypersensitivity</a:t>
            </a:r>
            <a:r>
              <a:rPr lang="en-US" sz="2200" dirty="0">
                <a:latin typeface="Times New Roman" panose="02020603050405020304" pitchFamily="18" charset="0"/>
                <a:cs typeface="Times New Roman" panose="02020603050405020304" pitchFamily="18" charset="0"/>
              </a:rPr>
              <a:t>, patient’s ability to locate the source of pain is very good, whereas in case of </a:t>
            </a:r>
            <a:r>
              <a:rPr lang="en-US" sz="2200" b="1" dirty="0" err="1">
                <a:latin typeface="Times New Roman" panose="02020603050405020304" pitchFamily="18" charset="0"/>
                <a:cs typeface="Times New Roman" panose="02020603050405020304" pitchFamily="18" charset="0"/>
              </a:rPr>
              <a:t>pulpal</a:t>
            </a:r>
            <a:r>
              <a:rPr lang="en-US" sz="2200" b="1" dirty="0">
                <a:latin typeface="Times New Roman" panose="02020603050405020304" pitchFamily="18" charset="0"/>
                <a:cs typeface="Times New Roman" panose="02020603050405020304" pitchFamily="18" charset="0"/>
              </a:rPr>
              <a:t> pain</a:t>
            </a:r>
            <a:r>
              <a:rPr lang="en-US" sz="2200" dirty="0">
                <a:latin typeface="Times New Roman" panose="02020603050405020304" pitchFamily="18" charset="0"/>
                <a:cs typeface="Times New Roman" panose="02020603050405020304" pitchFamily="18" charset="0"/>
              </a:rPr>
              <a:t>, it is very poor.</a:t>
            </a:r>
          </a:p>
          <a:p>
            <a:pPr algn="just">
              <a:buNone/>
            </a:pPr>
            <a:r>
              <a:rPr lang="en-US" sz="2200" dirty="0">
                <a:latin typeface="Times New Roman" panose="02020603050405020304" pitchFamily="18" charset="0"/>
                <a:cs typeface="Times New Roman" panose="02020603050405020304" pitchFamily="18" charset="0"/>
              </a:rPr>
              <a:t>   • The character of the pain does not outlast the stimulus; the pain is intensified by thermal changes, sweet and sour.</a:t>
            </a:r>
          </a:p>
          <a:p>
            <a:pPr algn="just">
              <a:buNone/>
            </a:pPr>
            <a:r>
              <a:rPr lang="en-US" sz="2200" dirty="0">
                <a:latin typeface="Times New Roman" panose="02020603050405020304" pitchFamily="18" charset="0"/>
                <a:cs typeface="Times New Roman" panose="02020603050405020304" pitchFamily="18" charset="0"/>
              </a:rPr>
              <a:t>    • Intensity of pain is usually mild to moderate.</a:t>
            </a:r>
          </a:p>
          <a:p>
            <a:pPr algn="just">
              <a:buNone/>
            </a:pPr>
            <a:r>
              <a:rPr lang="en-US" sz="2200" dirty="0">
                <a:latin typeface="Times New Roman" panose="02020603050405020304" pitchFamily="18" charset="0"/>
                <a:cs typeface="Times New Roman" panose="02020603050405020304" pitchFamily="18" charset="0"/>
              </a:rPr>
              <a:t>    • The pain can be duplicated by hot or cold application or by scratching the dentin. The </a:t>
            </a:r>
            <a:r>
              <a:rPr lang="en-US" sz="2200" dirty="0" err="1">
                <a:latin typeface="Times New Roman" panose="02020603050405020304" pitchFamily="18" charset="0"/>
                <a:cs typeface="Times New Roman" panose="02020603050405020304" pitchFamily="18" charset="0"/>
              </a:rPr>
              <a:t>pulpal</a:t>
            </a:r>
            <a:r>
              <a:rPr lang="en-US" sz="2200" dirty="0">
                <a:latin typeface="Times New Roman" panose="02020603050405020304" pitchFamily="18" charset="0"/>
                <a:cs typeface="Times New Roman" panose="02020603050405020304" pitchFamily="18" charset="0"/>
              </a:rPr>
              <a:t> pain is explosive, intermittent and throbbing and can be affected by hot or cold.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200" b="1" dirty="0">
                <a:latin typeface="Times New Roman" panose="02020603050405020304" pitchFamily="18" charset="0"/>
                <a:cs typeface="Times New Roman" panose="02020603050405020304" pitchFamily="18" charset="0"/>
              </a:rPr>
              <a:t>TREATMENT STRATEGIES</a:t>
            </a:r>
            <a:br>
              <a:rPr lang="en-US" sz="32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Hypersensitivity can resolve without the treatment or may require several weeks of desensitizing agents before improvement is seen. </a:t>
            </a:r>
          </a:p>
          <a:p>
            <a:pPr algn="just"/>
            <a:r>
              <a:rPr lang="en-US" sz="2000" dirty="0">
                <a:latin typeface="Times New Roman" panose="02020603050405020304" pitchFamily="18" charset="0"/>
                <a:cs typeface="Times New Roman" panose="02020603050405020304" pitchFamily="18" charset="0"/>
              </a:rPr>
              <a:t>Treatment of dentin hypersensitivity is challenging for both patient and the clinician mainly for two main reasons:</a:t>
            </a:r>
          </a:p>
          <a:p>
            <a:pPr algn="just">
              <a:buNone/>
            </a:pPr>
            <a:r>
              <a:rPr lang="en-US" sz="2000" dirty="0">
                <a:latin typeface="Times New Roman" panose="02020603050405020304" pitchFamily="18" charset="0"/>
                <a:cs typeface="Times New Roman" panose="02020603050405020304" pitchFamily="18" charset="0"/>
              </a:rPr>
              <a:t>     1. It is difficult to measure or compare pain among different patients.</a:t>
            </a:r>
          </a:p>
          <a:p>
            <a:pPr algn="just">
              <a:buNone/>
            </a:pPr>
            <a:r>
              <a:rPr lang="en-US" sz="2000" dirty="0">
                <a:latin typeface="Times New Roman" panose="02020603050405020304" pitchFamily="18" charset="0"/>
                <a:cs typeface="Times New Roman" panose="02020603050405020304" pitchFamily="18" charset="0"/>
              </a:rPr>
              <a:t>     2. It is difficult for patient to change the habits that initially caused the problem.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TAKE HOME MESSEGE/ FOR THE TOPIC COVERED (SUMMARY)</a:t>
            </a:r>
            <a:endParaRPr lang="en-IN" sz="3200" dirty="0"/>
          </a:p>
        </p:txBody>
      </p:sp>
      <p:sp>
        <p:nvSpPr>
          <p:cNvPr id="3" name="Content Placeholder 2"/>
          <p:cNvSpPr>
            <a:spLocks noGrp="1"/>
          </p:cNvSpPr>
          <p:nvPr>
            <p:ph idx="1"/>
          </p:nvPr>
        </p:nvSpPr>
        <p:spPr/>
        <p:txBody>
          <a:bodyPr>
            <a:normAutofit/>
          </a:bodyPr>
          <a:lstStyle/>
          <a:p>
            <a:pPr algn="just">
              <a:buNone/>
            </a:pPr>
            <a:r>
              <a:rPr lang="en-US" sz="32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 careful </a:t>
            </a:r>
            <a:r>
              <a:rPr lang="en-US" sz="2600" b="1" dirty="0">
                <a:latin typeface="Times New Roman" panose="02020603050405020304" pitchFamily="18" charset="0"/>
                <a:cs typeface="Times New Roman" panose="02020603050405020304" pitchFamily="18" charset="0"/>
              </a:rPr>
              <a:t>history</a:t>
            </a:r>
            <a:r>
              <a:rPr lang="en-US" sz="2600" dirty="0">
                <a:latin typeface="Times New Roman" panose="02020603050405020304" pitchFamily="18" charset="0"/>
                <a:cs typeface="Times New Roman" panose="02020603050405020304" pitchFamily="18" charset="0"/>
              </a:rPr>
              <a:t> together with a thorough </a:t>
            </a:r>
            <a:r>
              <a:rPr lang="en-US" sz="2600" b="1" dirty="0">
                <a:latin typeface="Times New Roman" panose="02020603050405020304" pitchFamily="18" charset="0"/>
                <a:cs typeface="Times New Roman" panose="02020603050405020304" pitchFamily="18" charset="0"/>
              </a:rPr>
              <a:t>clinical</a:t>
            </a:r>
            <a:r>
              <a:rPr lang="en-US" sz="2600" dirty="0">
                <a:latin typeface="Times New Roman" panose="02020603050405020304" pitchFamily="18" charset="0"/>
                <a:cs typeface="Times New Roman" panose="02020603050405020304" pitchFamily="18" charset="0"/>
              </a:rPr>
              <a:t> and </a:t>
            </a:r>
            <a:r>
              <a:rPr lang="en-US" sz="2600" b="1" dirty="0">
                <a:latin typeface="Times New Roman" panose="02020603050405020304" pitchFamily="18" charset="0"/>
                <a:cs typeface="Times New Roman" panose="02020603050405020304" pitchFamily="18" charset="0"/>
              </a:rPr>
              <a:t>radiographic</a:t>
            </a:r>
            <a:r>
              <a:rPr lang="en-US" sz="2600" dirty="0">
                <a:latin typeface="Times New Roman" panose="02020603050405020304" pitchFamily="18" charset="0"/>
                <a:cs typeface="Times New Roman" panose="02020603050405020304" pitchFamily="18" charset="0"/>
              </a:rPr>
              <a:t> examination is necessary before arriving at a definitive diagnosis of dentin hypersensitivity. However, the problem may be made difficult when two or more conditions coexist.</a:t>
            </a:r>
          </a:p>
          <a:p>
            <a:pPr algn="just">
              <a:buNone/>
            </a:pPr>
            <a:r>
              <a:rPr lang="en-US" sz="2600" dirty="0">
                <a:latin typeface="Times New Roman" panose="02020603050405020304" pitchFamily="18" charset="0"/>
                <a:cs typeface="Times New Roman" panose="02020603050405020304" pitchFamily="18" charset="0"/>
              </a:rPr>
              <a:t>  • Tooth hypersensitivity differs from dentinal or pulpal pain. In case of </a:t>
            </a:r>
            <a:r>
              <a:rPr lang="en-US" sz="2600" b="1" dirty="0">
                <a:latin typeface="Times New Roman" panose="02020603050405020304" pitchFamily="18" charset="0"/>
                <a:cs typeface="Times New Roman" panose="02020603050405020304" pitchFamily="18" charset="0"/>
              </a:rPr>
              <a:t>dentin</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hypersensitivity</a:t>
            </a:r>
            <a:r>
              <a:rPr lang="en-US" sz="2600" dirty="0">
                <a:latin typeface="Times New Roman" panose="02020603050405020304" pitchFamily="18" charset="0"/>
                <a:cs typeface="Times New Roman" panose="02020603050405020304" pitchFamily="18" charset="0"/>
              </a:rPr>
              <a:t>, patient’s ability to locate the source of pain is very good, whereas in case of </a:t>
            </a:r>
            <a:r>
              <a:rPr lang="en-US" sz="2600" b="1" dirty="0">
                <a:latin typeface="Times New Roman" panose="02020603050405020304" pitchFamily="18" charset="0"/>
                <a:cs typeface="Times New Roman" panose="02020603050405020304" pitchFamily="18" charset="0"/>
              </a:rPr>
              <a:t>pulpal pain</a:t>
            </a:r>
            <a:r>
              <a:rPr lang="en-US" sz="2600" dirty="0">
                <a:latin typeface="Times New Roman" panose="02020603050405020304" pitchFamily="18" charset="0"/>
                <a:cs typeface="Times New Roman" panose="02020603050405020304" pitchFamily="18" charset="0"/>
              </a:rPr>
              <a:t>, it is very poor.</a:t>
            </a:r>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lstStyle/>
          <a:p>
            <a:pPr marL="0" indent="0" defTabSz="685800">
              <a:buNone/>
            </a:pPr>
            <a:r>
              <a:rPr lang="en-US" sz="3200" dirty="0">
                <a:latin typeface="Times New Roman" panose="02020603050405020304" pitchFamily="18" charset="0"/>
                <a:cs typeface="Times New Roman" panose="02020603050405020304" pitchFamily="18" charset="0"/>
              </a:rPr>
              <a:t>Question &amp; Answer Session</a:t>
            </a:r>
            <a:endParaRPr lang="en-US" sz="2800" dirty="0">
              <a:solidFill>
                <a:prstClr val="black"/>
              </a:solidFill>
              <a:latin typeface="Calibri" panose="020F0502020204030204"/>
            </a:endParaRPr>
          </a:p>
          <a:p>
            <a:pPr marL="342900" indent="-342900" defTabSz="685800">
              <a:buAutoNum type="arabicPeriod"/>
            </a:pPr>
            <a:endParaRPr lang="en-US" sz="2800" dirty="0">
              <a:solidFill>
                <a:prstClr val="black"/>
              </a:solidFill>
              <a:latin typeface="Calibri" panose="020F0502020204030204"/>
            </a:endParaRPr>
          </a:p>
          <a:p>
            <a:pPr marL="342900" indent="-342900" defTabSz="685800">
              <a:buAutoNum type="arabicPeriod"/>
            </a:pPr>
            <a:r>
              <a:rPr lang="en-US" sz="2800" dirty="0">
                <a:solidFill>
                  <a:prstClr val="black"/>
                </a:solidFill>
                <a:latin typeface="Calibri" panose="020F0502020204030204"/>
              </a:rPr>
              <a:t>Short note on ACP- CPP</a:t>
            </a:r>
          </a:p>
          <a:p>
            <a:pPr marL="342900" indent="-342900" defTabSz="685800">
              <a:buAutoNum type="arabicPeriod"/>
            </a:pPr>
            <a:r>
              <a:rPr lang="en-US" sz="2800" dirty="0">
                <a:solidFill>
                  <a:prstClr val="black"/>
                </a:solidFill>
                <a:latin typeface="Calibri" panose="020F0502020204030204"/>
              </a:rPr>
              <a:t>Theories of dentinal hypersensitivity.</a:t>
            </a:r>
          </a:p>
          <a:p>
            <a:pPr marL="342900" indent="-342900" defTabSz="685800">
              <a:buAutoNum type="arabicPeriod"/>
            </a:pPr>
            <a:r>
              <a:rPr lang="en-US" sz="2800" dirty="0">
                <a:solidFill>
                  <a:prstClr val="black"/>
                </a:solidFill>
                <a:latin typeface="Calibri" panose="020F0502020204030204"/>
              </a:rPr>
              <a:t>Short note on </a:t>
            </a:r>
            <a:r>
              <a:rPr lang="en-US" sz="2800" dirty="0" err="1">
                <a:solidFill>
                  <a:prstClr val="black"/>
                </a:solidFill>
                <a:latin typeface="Calibri" panose="020F0502020204030204"/>
              </a:rPr>
              <a:t>dentrifices</a:t>
            </a:r>
            <a:r>
              <a:rPr lang="en-US" dirty="0">
                <a:solidFill>
                  <a:prstClr val="black"/>
                </a:solidFill>
                <a:latin typeface="Calibri" panose="020F0502020204030204"/>
              </a:rPr>
              <a:t>.</a:t>
            </a:r>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D48B8-A270-345E-2F33-FFCA7BBEFF2F}"/>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xmlns="" id="{C88B6D99-085C-40CF-7484-6716BDD64C71}"/>
              </a:ext>
            </a:extLst>
          </p:cNvPr>
          <p:cNvSpPr>
            <a:spLocks noGrp="1"/>
          </p:cNvSpPr>
          <p:nvPr>
            <p:ph idx="1"/>
          </p:nvPr>
        </p:nvSpPr>
        <p:spPr/>
        <p:txBody>
          <a:bodyPr>
            <a:normAutofit/>
          </a:bodyPr>
          <a:lstStyle/>
          <a:p>
            <a:pPr marL="685800" marR="0" lvl="1" indent="-228600" algn="l" defTabSz="914400" rtl="0" eaLnBrk="1" fontAlgn="auto" latinLnBrk="0" hangingPunct="1">
              <a:lnSpc>
                <a:spcPct val="120000"/>
              </a:lnSpc>
              <a:spcBef>
                <a:spcPts val="500"/>
              </a:spcBef>
              <a:spcAft>
                <a:spcPts val="0"/>
              </a:spcAft>
              <a:buClr>
                <a:srgbClr val="B71E42"/>
              </a:buClr>
              <a:buSzPct val="10000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ORBAN’S HISTOLOGY AND EMBRYOLOGY 12</a:t>
            </a:r>
            <a:r>
              <a:rPr kumimoji="0" lang="en-US" sz="2400" b="0"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 EDITION</a:t>
            </a:r>
          </a:p>
          <a:p>
            <a:pPr marR="0" lvl="1" algn="l" defTabSz="914400" rtl="0" eaLnBrk="1" fontAlgn="auto" latinLnBrk="0" hangingPunct="1">
              <a:lnSpc>
                <a:spcPct val="120000"/>
              </a:lnSpc>
              <a:spcBef>
                <a:spcPts val="500"/>
              </a:spcBef>
              <a:spcAft>
                <a:spcPts val="0"/>
              </a:spcAft>
              <a:buClr>
                <a:srgbClr val="B71E42"/>
              </a:buClr>
              <a:buSzPct val="100000"/>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685800" marR="0" lvl="1" indent="-228600" algn="l" defTabSz="914400" rtl="0" eaLnBrk="1" fontAlgn="auto" latinLnBrk="0" hangingPunct="1">
              <a:lnSpc>
                <a:spcPct val="120000"/>
              </a:lnSpc>
              <a:spcBef>
                <a:spcPts val="500"/>
              </a:spcBef>
              <a:spcAft>
                <a:spcPts val="0"/>
              </a:spcAft>
              <a:buClr>
                <a:srgbClr val="B71E42"/>
              </a:buClr>
              <a:buSzPct val="10000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ANTONIO NANCI- TEN CATE’S ORAL HISTOLOGY- DEVELOPMENT STRUCTURE AND FUNCTION- 6</a:t>
            </a:r>
            <a:r>
              <a:rPr kumimoji="0" lang="en-US" sz="2400" b="0"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 EDITION</a:t>
            </a:r>
          </a:p>
          <a:p>
            <a:pPr>
              <a:lnSpc>
                <a:spcPct val="120000"/>
              </a:lnSpc>
            </a:pPr>
            <a:endParaRPr lang="en-IN" dirty="0"/>
          </a:p>
        </p:txBody>
      </p:sp>
    </p:spTree>
    <p:extLst>
      <p:ext uri="{BB962C8B-B14F-4D97-AF65-F5344CB8AC3E}">
        <p14:creationId xmlns:p14="http://schemas.microsoft.com/office/powerpoint/2010/main" xmlns="" val="3937122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752600" y="2514600"/>
            <a:ext cx="7590065" cy="106118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685800"/>
            <a:r>
              <a:rPr lang="en-US" sz="3300" dirty="0">
                <a:solidFill>
                  <a:prstClr val="black"/>
                </a:solidFill>
                <a:latin typeface="Times New Roman" panose="02020603050405020304" pitchFamily="18" charset="0"/>
                <a:cs typeface="Times New Roman" panose="02020603050405020304" pitchFamily="18" charset="0"/>
              </a:rPr>
              <a:t>THANK YOU    </a:t>
            </a:r>
            <a:endParaRPr lang="en-US" sz="3300" dirty="0">
              <a:solidFill>
                <a:prstClr val="black"/>
              </a:solidFill>
              <a:latin typeface="Calibri Light" panose="020F0302020204030204"/>
            </a:endParaRPr>
          </a:p>
        </p:txBody>
      </p:sp>
      <p:sp>
        <p:nvSpPr>
          <p:cNvPr id="2" name="Slide Number Placeholder 1"/>
          <p:cNvSpPr>
            <a:spLocks noGrp="1"/>
          </p:cNvSpPr>
          <p:nvPr>
            <p:ph type="sldNum" sz="quarter" idx="12"/>
          </p:nvPr>
        </p:nvSpPr>
        <p:spPr/>
        <p:txBody>
          <a:bodyPr/>
          <a:lstStyle/>
          <a:p>
            <a:pPr defTabSz="685800"/>
            <a:fld id="{72795863-2509-495E-A4D3-2D1EB08AA326}" type="slidenum">
              <a:rPr lang="en-US">
                <a:solidFill>
                  <a:prstClr val="black">
                    <a:tint val="75000"/>
                  </a:prstClr>
                </a:solidFill>
                <a:latin typeface="Calibri" panose="020F0502020204030204"/>
              </a:rPr>
              <a:pPr defTabSz="685800"/>
              <a:t>26</a:t>
            </a:fld>
            <a:endParaRPr lang="en-US">
              <a:solidFill>
                <a:prstClr val="black">
                  <a:tint val="75000"/>
                </a:prstClr>
              </a:solidFill>
              <a:latin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Slide Number Placeholder 2"/>
          <p:cNvSpPr>
            <a:spLocks noGrp="1"/>
          </p:cNvSpPr>
          <p:nvPr>
            <p:ph type="sldNum" sz="quarter" idx="12"/>
          </p:nvPr>
        </p:nvSpPr>
        <p:spPr/>
        <p:txBody>
          <a:bodyPr/>
          <a:lstStyle/>
          <a:p>
            <a:fld id="{72795863-2509-495E-A4D3-2D1EB08AA326}" type="slidenum">
              <a:rPr lang="en-US" smtClean="0"/>
              <a:pPr/>
              <a:t>3</a:t>
            </a:fld>
            <a:endParaRPr lang="en-US"/>
          </a:p>
        </p:txBody>
      </p:sp>
      <p:sp>
        <p:nvSpPr>
          <p:cNvPr id="4" name="Rectangle 3"/>
          <p:cNvSpPr/>
          <p:nvPr/>
        </p:nvSpPr>
        <p:spPr>
          <a:xfrm>
            <a:off x="533400" y="2136339"/>
            <a:ext cx="8077200" cy="3046988"/>
          </a:xfrm>
          <a:prstGeom prst="rect">
            <a:avLst/>
          </a:prstGeom>
        </p:spPr>
        <p:txBody>
          <a:bodyPr wrap="square">
            <a:spAutoFit/>
          </a:bodyPr>
          <a:lstStyle/>
          <a:p>
            <a:r>
              <a:rPr lang="en-US" i="1" dirty="0" smtClean="0"/>
              <a:t>• </a:t>
            </a:r>
            <a:r>
              <a:rPr lang="en-US" sz="2400" i="1" dirty="0" smtClean="0"/>
              <a:t>Definition </a:t>
            </a:r>
            <a:endParaRPr lang="en-US" sz="2400" i="1" dirty="0" smtClean="0"/>
          </a:p>
          <a:p>
            <a:r>
              <a:rPr lang="en-US" sz="2400" i="1" dirty="0" smtClean="0"/>
              <a:t>• Neurophysiology of </a:t>
            </a:r>
            <a:r>
              <a:rPr lang="en-US" sz="2400" i="1" dirty="0" smtClean="0"/>
              <a:t>Teeth</a:t>
            </a:r>
            <a:endParaRPr lang="en-US" sz="2400" i="1" dirty="0" smtClean="0"/>
          </a:p>
          <a:p>
            <a:r>
              <a:rPr lang="en-US" sz="2400" i="1" dirty="0" smtClean="0"/>
              <a:t>• Mechanism of Dentin </a:t>
            </a:r>
            <a:r>
              <a:rPr lang="en-US" sz="2400" i="1" dirty="0" smtClean="0"/>
              <a:t>Sensitivity</a:t>
            </a:r>
            <a:endParaRPr lang="en-US" sz="2400" i="1" dirty="0" smtClean="0"/>
          </a:p>
          <a:p>
            <a:r>
              <a:rPr lang="en-US" sz="2400" i="1" dirty="0" smtClean="0"/>
              <a:t>• Incidence and Distribution of </a:t>
            </a:r>
            <a:r>
              <a:rPr lang="en-US" sz="2400" i="1" dirty="0" smtClean="0"/>
              <a:t>Dentin Hypersensitivity </a:t>
            </a:r>
            <a:endParaRPr lang="en-US" sz="2400" i="1" dirty="0" smtClean="0"/>
          </a:p>
          <a:p>
            <a:r>
              <a:rPr lang="en-US" sz="2400" i="1" dirty="0" smtClean="0"/>
              <a:t>• Etiology and Predisposing Factors </a:t>
            </a:r>
          </a:p>
          <a:p>
            <a:r>
              <a:rPr lang="en-US" sz="2400" i="1" dirty="0" smtClean="0"/>
              <a:t>• Differential Diagnosis </a:t>
            </a:r>
          </a:p>
          <a:p>
            <a:r>
              <a:rPr lang="en-US" sz="2400" i="1" dirty="0" smtClean="0"/>
              <a:t>• Diagnosis </a:t>
            </a:r>
          </a:p>
          <a:p>
            <a:r>
              <a:rPr lang="en-US" sz="2400" i="1" dirty="0" smtClean="0"/>
              <a:t>• Treatment Strategies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Dentin hypersensitivity is defined as “sharp, short pain arising from exposed dentin in response to stimuli typically thermal, chemical, tactile or osmotic and which cannot be ascribed to any other form of dental defect or </a:t>
            </a:r>
            <a:r>
              <a:rPr lang="da-DK" sz="2400" dirty="0">
                <a:latin typeface="Times New Roman" panose="02020603050405020304" pitchFamily="18" charset="0"/>
                <a:cs typeface="Times New Roman" panose="02020603050405020304" pitchFamily="18" charset="0"/>
              </a:rPr>
              <a:t>pathology (Holland et al, 1997).</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sz="3200" b="1" dirty="0">
                <a:latin typeface="Times New Roman" panose="02020603050405020304" pitchFamily="18" charset="0"/>
                <a:cs typeface="Times New Roman" panose="02020603050405020304" pitchFamily="18" charset="0"/>
              </a:rPr>
              <a:t>HISTORIC REVIEW</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nl-NL" sz="2400" dirty="0">
                <a:latin typeface="Times New Roman" panose="02020603050405020304" pitchFamily="18" charset="0"/>
                <a:cs typeface="Times New Roman" panose="02020603050405020304" pitchFamily="18" charset="0"/>
              </a:rPr>
              <a:t>Leeuwenhoek (1678) described “tooth canals in dentin”</a:t>
            </a:r>
          </a:p>
          <a:p>
            <a:pPr algn="just"/>
            <a:r>
              <a:rPr lang="en-US" sz="2400" dirty="0">
                <a:latin typeface="Times New Roman" panose="02020603050405020304" pitchFamily="18" charset="0"/>
                <a:cs typeface="Times New Roman" panose="02020603050405020304" pitchFamily="18" charset="0"/>
              </a:rPr>
              <a:t>JD White (1855) proposed that dentinal pain was caused by movement of fluid in dentinal tubules</a:t>
            </a:r>
          </a:p>
          <a:p>
            <a:pPr algn="just"/>
            <a:r>
              <a:rPr lang="en-US" sz="2400" dirty="0" err="1">
                <a:latin typeface="Times New Roman" panose="02020603050405020304" pitchFamily="18" charset="0"/>
                <a:cs typeface="Times New Roman" panose="02020603050405020304" pitchFamily="18" charset="0"/>
              </a:rPr>
              <a:t>Lukomsky</a:t>
            </a:r>
            <a:r>
              <a:rPr lang="en-US" sz="2400" dirty="0">
                <a:latin typeface="Times New Roman" panose="02020603050405020304" pitchFamily="18" charset="0"/>
                <a:cs typeface="Times New Roman" panose="02020603050405020304" pitchFamily="18" charset="0"/>
              </a:rPr>
              <a:t> (1941) advocated sodium fluoride as a desensitizing </a:t>
            </a:r>
            <a:r>
              <a:rPr lang="en-US" sz="2400" dirty="0" err="1">
                <a:latin typeface="Times New Roman" panose="02020603050405020304" pitchFamily="18" charset="0"/>
                <a:cs typeface="Times New Roman" panose="02020603050405020304" pitchFamily="18" charset="0"/>
              </a:rPr>
              <a:t>obtundent</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Brannstrom</a:t>
            </a:r>
            <a:r>
              <a:rPr lang="en-US" sz="2400" dirty="0">
                <a:latin typeface="Times New Roman" panose="02020603050405020304" pitchFamily="18" charset="0"/>
                <a:cs typeface="Times New Roman" panose="02020603050405020304" pitchFamily="18" charset="0"/>
              </a:rPr>
              <a:t> (1962) described hydrodynamic theory of dentinal pain</a:t>
            </a:r>
          </a:p>
          <a:p>
            <a:pPr algn="just"/>
            <a:r>
              <a:rPr lang="en-US" sz="2400" dirty="0">
                <a:latin typeface="Times New Roman" panose="02020603050405020304" pitchFamily="18" charset="0"/>
                <a:cs typeface="Times New Roman" panose="02020603050405020304" pitchFamily="18" charset="0"/>
              </a:rPr>
              <a:t>Kleinberg (1986) summarized different approaches that are used to treat hypersensitivity.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NEUROPHYSIOLOGY OF TEETH</a:t>
            </a:r>
            <a:br>
              <a:rPr lang="en-US" sz="32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The dental pulp is richly innervated. </a:t>
            </a:r>
          </a:p>
          <a:p>
            <a:pPr algn="just"/>
            <a:r>
              <a:rPr lang="en-US" sz="2400" dirty="0">
                <a:latin typeface="Times New Roman" panose="02020603050405020304" pitchFamily="18" charset="0"/>
                <a:cs typeface="Times New Roman" panose="02020603050405020304" pitchFamily="18" charset="0"/>
              </a:rPr>
              <a:t>According to conduction velocities, the nerve units can be classified into </a:t>
            </a:r>
          </a:p>
          <a:p>
            <a:pPr algn="just"/>
            <a:r>
              <a:rPr lang="en-US" sz="2400" dirty="0">
                <a:latin typeface="Times New Roman" panose="02020603050405020304" pitchFamily="18" charset="0"/>
                <a:cs typeface="Times New Roman" panose="02020603050405020304" pitchFamily="18" charset="0"/>
              </a:rPr>
              <a:t>A group—having the conduction velocity more than 2 m/s and C group—with conduction velocity less than 2 m/s. </a:t>
            </a:r>
          </a:p>
          <a:p>
            <a:pPr algn="just"/>
            <a:r>
              <a:rPr lang="en-US" sz="2400" dirty="0">
                <a:latin typeface="Times New Roman" panose="02020603050405020304" pitchFamily="18" charset="0"/>
                <a:cs typeface="Times New Roman" panose="02020603050405020304" pitchFamily="18" charset="0"/>
              </a:rPr>
              <a:t>The sharp, better localized pain is mediated by A delta fibers, whereas C fiber activation seems to be connected with the dull radiating pain sensation. </a:t>
            </a:r>
          </a:p>
          <a:p>
            <a:pPr algn="just"/>
            <a:r>
              <a:rPr lang="en-US" sz="2400" dirty="0" err="1">
                <a:latin typeface="Times New Roman" panose="02020603050405020304" pitchFamily="18" charset="0"/>
                <a:cs typeface="Times New Roman" panose="02020603050405020304" pitchFamily="18" charset="0"/>
              </a:rPr>
              <a:t>Myelinated</a:t>
            </a:r>
            <a:r>
              <a:rPr lang="en-US" sz="2400" dirty="0">
                <a:latin typeface="Times New Roman" panose="02020603050405020304" pitchFamily="18" charset="0"/>
                <a:cs typeface="Times New Roman" panose="02020603050405020304" pitchFamily="18" charset="0"/>
              </a:rPr>
              <a:t> A fiber seems to be responsible for dentin sensitivity.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MECHANISM OF DENTIN SENSITIVITY</a:t>
            </a:r>
            <a:br>
              <a:rPr lang="en-US" sz="3200" b="1" dirty="0"/>
            </a:br>
            <a:endParaRPr lang="en-US" sz="3200" dirty="0"/>
          </a:p>
        </p:txBody>
      </p:sp>
      <p:sp>
        <p:nvSpPr>
          <p:cNvPr id="3" name="Content Placeholder 2"/>
          <p:cNvSpPr>
            <a:spLocks noGrp="1"/>
          </p:cNvSpPr>
          <p:nvPr>
            <p:ph idx="1"/>
          </p:nvPr>
        </p:nvSpPr>
        <p:spPr/>
        <p:txBody>
          <a:bodyPr>
            <a:normAutofit fontScale="92500" lnSpcReduction="20000"/>
          </a:bodyPr>
          <a:lstStyle/>
          <a:p>
            <a:pPr algn="just">
              <a:buNone/>
            </a:pPr>
            <a:r>
              <a:rPr lang="en-US" sz="2400" b="1" dirty="0"/>
              <a:t>    </a:t>
            </a:r>
            <a:r>
              <a:rPr lang="en-US" sz="2400" b="1" u="sng" dirty="0">
                <a:latin typeface="Times New Roman" panose="02020603050405020304" pitchFamily="18" charset="0"/>
                <a:cs typeface="Times New Roman" panose="02020603050405020304" pitchFamily="18" charset="0"/>
              </a:rPr>
              <a:t>Theories of Dentin Sensitivity</a:t>
            </a:r>
            <a:endParaRPr lang="en-US" sz="2400" u="sng"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Neural theory</a:t>
            </a:r>
          </a:p>
          <a:p>
            <a:pPr algn="just"/>
            <a:r>
              <a:rPr lang="en-US" sz="2400" dirty="0" err="1">
                <a:latin typeface="Times New Roman" panose="02020603050405020304" pitchFamily="18" charset="0"/>
                <a:cs typeface="Times New Roman" panose="02020603050405020304" pitchFamily="18" charset="0"/>
              </a:rPr>
              <a:t>Odontoblastic</a:t>
            </a:r>
            <a:r>
              <a:rPr lang="en-US" sz="2400" dirty="0">
                <a:latin typeface="Times New Roman" panose="02020603050405020304" pitchFamily="18" charset="0"/>
                <a:cs typeface="Times New Roman" panose="02020603050405020304" pitchFamily="18" charset="0"/>
              </a:rPr>
              <a:t> transduction theory</a:t>
            </a:r>
          </a:p>
          <a:p>
            <a:pPr algn="just"/>
            <a:r>
              <a:rPr lang="en-US" sz="2400" dirty="0">
                <a:latin typeface="Times New Roman" panose="02020603050405020304" pitchFamily="18" charset="0"/>
                <a:cs typeface="Times New Roman" panose="02020603050405020304" pitchFamily="18" charset="0"/>
              </a:rPr>
              <a:t>Hydrodynamic theory.</a:t>
            </a:r>
          </a:p>
          <a:p>
            <a:pPr algn="just"/>
            <a:endParaRPr lang="en-US" sz="2400" b="1" dirty="0">
              <a:latin typeface="Times New Roman" panose="02020603050405020304" pitchFamily="18" charset="0"/>
              <a:cs typeface="Times New Roman" panose="02020603050405020304" pitchFamily="18" charset="0"/>
            </a:endParaRPr>
          </a:p>
          <a:p>
            <a:pPr algn="just">
              <a:buNone/>
            </a:pPr>
            <a:r>
              <a:rPr lang="en-US" sz="2400" i="1" dirty="0">
                <a:latin typeface="Times New Roman" panose="02020603050405020304" pitchFamily="18" charset="0"/>
                <a:cs typeface="Times New Roman" panose="02020603050405020304" pitchFamily="18" charset="0"/>
              </a:rPr>
              <a:t>     </a:t>
            </a:r>
            <a:r>
              <a:rPr lang="en-US" sz="2600" b="1" i="1" u="sng" dirty="0">
                <a:latin typeface="Times New Roman" panose="02020603050405020304" pitchFamily="18" charset="0"/>
                <a:cs typeface="Times New Roman" panose="02020603050405020304" pitchFamily="18" charset="0"/>
              </a:rPr>
              <a:t>Neural Theory</a:t>
            </a:r>
          </a:p>
          <a:p>
            <a:pPr algn="just">
              <a:buNone/>
            </a:pPr>
            <a:endParaRPr lang="en-US" sz="2400" b="1" i="1" u="sng"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neural theory attributes to activation of nerve ending lying within the dentinal tubules. </a:t>
            </a:r>
          </a:p>
          <a:p>
            <a:pPr algn="just"/>
            <a:r>
              <a:rPr lang="en-US" sz="2400" dirty="0">
                <a:latin typeface="Times New Roman" panose="02020603050405020304" pitchFamily="18" charset="0"/>
                <a:cs typeface="Times New Roman" panose="02020603050405020304" pitchFamily="18" charset="0"/>
              </a:rPr>
              <a:t>These nerve signals are then conducted along the parent primary afferent nerve fibers in the pulp, into the dental nerve branches and then into the brain</a:t>
            </a:r>
            <a:r>
              <a:rPr lang="en-US" sz="2400" b="1" dirty="0">
                <a:latin typeface="Times New Roman" panose="02020603050405020304" pitchFamily="18" charset="0"/>
                <a:cs typeface="Times New Roman" panose="02020603050405020304" pitchFamily="18" charset="0"/>
              </a:rPr>
              <a:t>. </a:t>
            </a:r>
          </a:p>
          <a:p>
            <a:pPr algn="just"/>
            <a:r>
              <a:rPr lang="en-US" sz="2400" b="1" dirty="0">
                <a:latin typeface="Times New Roman" panose="02020603050405020304" pitchFamily="18" charset="0"/>
                <a:cs typeface="Times New Roman" panose="02020603050405020304" pitchFamily="18" charset="0"/>
              </a:rPr>
              <a:t>Neural theory considered that </a:t>
            </a:r>
            <a:r>
              <a:rPr lang="en-US" sz="2400" dirty="0">
                <a:latin typeface="Times New Roman" panose="02020603050405020304" pitchFamily="18" charset="0"/>
                <a:cs typeface="Times New Roman" panose="02020603050405020304" pitchFamily="18" charset="0"/>
              </a:rPr>
              <a:t>entire length of tubule contains free nerve endings.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buNone/>
            </a:pPr>
            <a:r>
              <a:rPr lang="en-US" sz="2400" i="1" dirty="0"/>
              <a:t>     </a:t>
            </a:r>
            <a:r>
              <a:rPr lang="en-US" sz="2400" b="1" i="1" u="sng" dirty="0" err="1">
                <a:latin typeface="Times New Roman" panose="02020603050405020304" pitchFamily="18" charset="0"/>
                <a:cs typeface="Times New Roman" panose="02020603050405020304" pitchFamily="18" charset="0"/>
              </a:rPr>
              <a:t>Odontoblastic</a:t>
            </a:r>
            <a:r>
              <a:rPr lang="en-US" sz="2400" b="1" i="1" u="sng" dirty="0">
                <a:latin typeface="Times New Roman" panose="02020603050405020304" pitchFamily="18" charset="0"/>
                <a:cs typeface="Times New Roman" panose="02020603050405020304" pitchFamily="18" charset="0"/>
              </a:rPr>
              <a:t> Transduction Theory</a:t>
            </a:r>
          </a:p>
          <a:p>
            <a:pPr algn="just"/>
            <a:r>
              <a:rPr lang="en-US" sz="2400" dirty="0">
                <a:latin typeface="Times New Roman" panose="02020603050405020304" pitchFamily="18" charset="0"/>
                <a:cs typeface="Times New Roman" panose="02020603050405020304" pitchFamily="18" charset="0"/>
              </a:rPr>
              <a:t>The theory assumed that </a:t>
            </a:r>
            <a:r>
              <a:rPr lang="en-US" sz="2400" dirty="0" err="1">
                <a:latin typeface="Times New Roman" panose="02020603050405020304" pitchFamily="18" charset="0"/>
                <a:cs typeface="Times New Roman" panose="02020603050405020304" pitchFamily="18" charset="0"/>
              </a:rPr>
              <a:t>odontoblasts</a:t>
            </a:r>
            <a:r>
              <a:rPr lang="en-US" sz="2400" dirty="0">
                <a:latin typeface="Times New Roman" panose="02020603050405020304" pitchFamily="18" charset="0"/>
                <a:cs typeface="Times New Roman" panose="02020603050405020304" pitchFamily="18" charset="0"/>
              </a:rPr>
              <a:t> extend to the periphery.</a:t>
            </a:r>
          </a:p>
          <a:p>
            <a:pPr algn="just"/>
            <a:r>
              <a:rPr lang="en-US" sz="2400" dirty="0">
                <a:latin typeface="Times New Roman" panose="02020603050405020304" pitchFamily="18" charset="0"/>
                <a:cs typeface="Times New Roman" panose="02020603050405020304" pitchFamily="18" charset="0"/>
              </a:rPr>
              <a:t> The stimuli initially excite the process or body of the </a:t>
            </a:r>
            <a:r>
              <a:rPr lang="en-US" sz="2400" dirty="0" err="1">
                <a:latin typeface="Times New Roman" panose="02020603050405020304" pitchFamily="18" charset="0"/>
                <a:cs typeface="Times New Roman" panose="02020603050405020304" pitchFamily="18" charset="0"/>
              </a:rPr>
              <a:t>odontoblast</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The membrane of </a:t>
            </a:r>
            <a:r>
              <a:rPr lang="en-US" sz="2400" dirty="0" err="1">
                <a:latin typeface="Times New Roman" panose="02020603050405020304" pitchFamily="18" charset="0"/>
                <a:cs typeface="Times New Roman" panose="02020603050405020304" pitchFamily="18" charset="0"/>
              </a:rPr>
              <a:t>odontoblasts</a:t>
            </a:r>
            <a:r>
              <a:rPr lang="en-US" sz="2400" dirty="0">
                <a:latin typeface="Times New Roman" panose="02020603050405020304" pitchFamily="18" charset="0"/>
                <a:cs typeface="Times New Roman" panose="02020603050405020304" pitchFamily="18" charset="0"/>
              </a:rPr>
              <a:t> may come into close apposition with that of nerve endings in the pulp or in the dentinal tubule and the </a:t>
            </a:r>
            <a:r>
              <a:rPr lang="en-US" sz="2400" dirty="0" err="1">
                <a:latin typeface="Times New Roman" panose="02020603050405020304" pitchFamily="18" charset="0"/>
                <a:cs typeface="Times New Roman" panose="02020603050405020304" pitchFamily="18" charset="0"/>
              </a:rPr>
              <a:t>odontoblast</a:t>
            </a:r>
            <a:r>
              <a:rPr lang="en-US" sz="2400" dirty="0">
                <a:latin typeface="Times New Roman" panose="02020603050405020304" pitchFamily="18" charset="0"/>
                <a:cs typeface="Times New Roman" panose="02020603050405020304" pitchFamily="18" charset="0"/>
              </a:rPr>
              <a:t> transmits the excitation of these associated nerve endings. </a:t>
            </a:r>
          </a:p>
          <a:p>
            <a:pPr algn="just"/>
            <a:r>
              <a:rPr lang="en-US" sz="2400" dirty="0">
                <a:latin typeface="Times New Roman" panose="02020603050405020304" pitchFamily="18" charset="0"/>
                <a:cs typeface="Times New Roman" panose="02020603050405020304" pitchFamily="18" charset="0"/>
              </a:rPr>
              <a:t>However, in the most recent study; Thomas (1984) indicated that the </a:t>
            </a:r>
            <a:r>
              <a:rPr lang="en-US" sz="2400" dirty="0" err="1">
                <a:latin typeface="Times New Roman" panose="02020603050405020304" pitchFamily="18" charset="0"/>
                <a:cs typeface="Times New Roman" panose="02020603050405020304" pitchFamily="18" charset="0"/>
              </a:rPr>
              <a:t>odontoblastic</a:t>
            </a:r>
            <a:r>
              <a:rPr lang="en-US" sz="2400" dirty="0">
                <a:latin typeface="Times New Roman" panose="02020603050405020304" pitchFamily="18" charset="0"/>
                <a:cs typeface="Times New Roman" panose="02020603050405020304" pitchFamily="18" charset="0"/>
              </a:rPr>
              <a:t> process is restricted to the inner third of the dentinal tubules. </a:t>
            </a:r>
          </a:p>
          <a:p>
            <a:pPr algn="just"/>
            <a:r>
              <a:rPr lang="en-US" sz="2400" dirty="0">
                <a:latin typeface="Times New Roman" panose="02020603050405020304" pitchFamily="18" charset="0"/>
                <a:cs typeface="Times New Roman" panose="02020603050405020304" pitchFamily="18" charset="0"/>
              </a:rPr>
              <a:t>Accordingly it seems that the outer part of the dentinal tubules does not contain any cellular elements but is only filled with dentinal fluid.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sz="3800" b="1" i="1" dirty="0">
                <a:latin typeface="Times New Roman" panose="02020603050405020304" pitchFamily="18" charset="0"/>
                <a:cs typeface="Times New Roman" panose="02020603050405020304" pitchFamily="18" charset="0"/>
              </a:rPr>
              <a:t>     </a:t>
            </a:r>
            <a:r>
              <a:rPr lang="en-US" sz="3800" b="1" i="1" u="sng" dirty="0">
                <a:latin typeface="Times New Roman" panose="02020603050405020304" pitchFamily="18" charset="0"/>
                <a:cs typeface="Times New Roman" panose="02020603050405020304" pitchFamily="18" charset="0"/>
              </a:rPr>
              <a:t>Hydrodynamic Theory</a:t>
            </a:r>
          </a:p>
          <a:p>
            <a:pPr algn="just"/>
            <a:r>
              <a:rPr lang="en-US" sz="2900" dirty="0">
                <a:latin typeface="Times New Roman" panose="02020603050405020304" pitchFamily="18" charset="0"/>
                <a:cs typeface="Times New Roman" panose="02020603050405020304" pitchFamily="18" charset="0"/>
              </a:rPr>
              <a:t>This theory proposes that a stimulus causes displacement of the fluid that exists in the dentinal tubules. </a:t>
            </a:r>
          </a:p>
          <a:p>
            <a:pPr algn="just"/>
            <a:r>
              <a:rPr lang="en-US" sz="2900" dirty="0">
                <a:latin typeface="Times New Roman" panose="02020603050405020304" pitchFamily="18" charset="0"/>
                <a:cs typeface="Times New Roman" panose="02020603050405020304" pitchFamily="18" charset="0"/>
              </a:rPr>
              <a:t>The displacement occurs in either an outward or inward direction and this mechanical disturbance activates the nerve endings present in the dentin or pulp. </a:t>
            </a:r>
          </a:p>
          <a:p>
            <a:pPr algn="just"/>
            <a:r>
              <a:rPr lang="en-US" sz="3400" b="1" dirty="0" err="1">
                <a:latin typeface="Times New Roman" panose="02020603050405020304" pitchFamily="18" charset="0"/>
                <a:cs typeface="Times New Roman" panose="02020603050405020304" pitchFamily="18" charset="0"/>
              </a:rPr>
              <a:t>Brannstrom</a:t>
            </a:r>
            <a:r>
              <a:rPr lang="en-US" sz="3400" b="1" dirty="0">
                <a:latin typeface="Times New Roman" panose="02020603050405020304" pitchFamily="18" charset="0"/>
                <a:cs typeface="Times New Roman" panose="02020603050405020304" pitchFamily="18" charset="0"/>
              </a:rPr>
              <a:t> (1962) </a:t>
            </a:r>
            <a:r>
              <a:rPr lang="en-US" sz="2900" dirty="0">
                <a:latin typeface="Times New Roman" panose="02020603050405020304" pitchFamily="18" charset="0"/>
                <a:cs typeface="Times New Roman" panose="02020603050405020304" pitchFamily="18" charset="0"/>
              </a:rPr>
              <a:t>suggested that the displacement of the tubule contents is rapid enough to deform nerve fiber in pulp or </a:t>
            </a:r>
            <a:r>
              <a:rPr lang="en-US" sz="2900" dirty="0" err="1">
                <a:latin typeface="Times New Roman" panose="02020603050405020304" pitchFamily="18" charset="0"/>
                <a:cs typeface="Times New Roman" panose="02020603050405020304" pitchFamily="18" charset="0"/>
              </a:rPr>
              <a:t>predentin</a:t>
            </a:r>
            <a:r>
              <a:rPr lang="en-US" sz="2900" dirty="0">
                <a:latin typeface="Times New Roman" panose="02020603050405020304" pitchFamily="18" charset="0"/>
                <a:cs typeface="Times New Roman" panose="02020603050405020304" pitchFamily="18" charset="0"/>
              </a:rPr>
              <a:t> or damage </a:t>
            </a:r>
            <a:r>
              <a:rPr lang="en-US" sz="2900" dirty="0" err="1">
                <a:latin typeface="Times New Roman" panose="02020603050405020304" pitchFamily="18" charset="0"/>
                <a:cs typeface="Times New Roman" panose="02020603050405020304" pitchFamily="18" charset="0"/>
              </a:rPr>
              <a:t>odontoblast</a:t>
            </a:r>
            <a:r>
              <a:rPr lang="en-US" sz="2900" dirty="0">
                <a:latin typeface="Times New Roman" panose="02020603050405020304" pitchFamily="18" charset="0"/>
                <a:cs typeface="Times New Roman" panose="02020603050405020304" pitchFamily="18" charset="0"/>
              </a:rPr>
              <a:t> cell. </a:t>
            </a:r>
          </a:p>
          <a:p>
            <a:pPr algn="just"/>
            <a:r>
              <a:rPr lang="en-US" sz="2900" dirty="0">
                <a:latin typeface="Times New Roman" panose="02020603050405020304" pitchFamily="18" charset="0"/>
                <a:cs typeface="Times New Roman" panose="02020603050405020304" pitchFamily="18" charset="0"/>
              </a:rPr>
              <a:t>Both of these effects appear capable of producing pain</a:t>
            </a:r>
            <a:r>
              <a:rPr lang="en-US" sz="2900" b="1" dirty="0">
                <a:latin typeface="Times New Roman" panose="02020603050405020304" pitchFamily="18" charset="0"/>
                <a:cs typeface="Times New Roman" panose="02020603050405020304" pitchFamily="18" charset="0"/>
              </a:rPr>
              <a:t>. </a:t>
            </a:r>
          </a:p>
          <a:p>
            <a:pPr algn="just"/>
            <a:r>
              <a:rPr lang="en-US" sz="2900" dirty="0">
                <a:latin typeface="Times New Roman" panose="02020603050405020304" pitchFamily="18" charset="0"/>
                <a:cs typeface="Times New Roman" panose="02020603050405020304" pitchFamily="18" charset="0"/>
              </a:rPr>
              <a:t>Currently most investigators accept that dentin sensitivity is due to the hydrodynamic fluid shift, which occurs across exposed dentin with open tubules</a:t>
            </a:r>
            <a:r>
              <a:rPr lang="en-US" sz="2900" b="1" dirty="0">
                <a:latin typeface="Times New Roman" panose="02020603050405020304" pitchFamily="18" charset="0"/>
                <a:cs typeface="Times New Roman" panose="02020603050405020304" pitchFamily="18" charset="0"/>
              </a:rPr>
              <a:t>. </a:t>
            </a:r>
          </a:p>
          <a:p>
            <a:pPr algn="just"/>
            <a:r>
              <a:rPr lang="en-US" sz="2900" b="1" dirty="0">
                <a:latin typeface="Times New Roman" panose="02020603050405020304" pitchFamily="18" charset="0"/>
                <a:cs typeface="Times New Roman" panose="02020603050405020304" pitchFamily="18" charset="0"/>
              </a:rPr>
              <a:t>This </a:t>
            </a:r>
            <a:r>
              <a:rPr lang="en-US" sz="2900" dirty="0">
                <a:latin typeface="Times New Roman" panose="02020603050405020304" pitchFamily="18" charset="0"/>
                <a:cs typeface="Times New Roman" panose="02020603050405020304" pitchFamily="18" charset="0"/>
              </a:rPr>
              <a:t>rapid fluid movement in turn activates the mechanoreceptor nerves of A group in the pulp</a:t>
            </a:r>
            <a:r>
              <a:rPr lang="en-US" sz="2400" b="1" dirty="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1796</Words>
  <Application>Microsoft Office PowerPoint</Application>
  <PresentationFormat>On-screen Show (4:3)</PresentationFormat>
  <Paragraphs>164</Paragraphs>
  <Slides>26</Slides>
  <Notes>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Slide 1</vt:lpstr>
      <vt:lpstr>Specific learning Objectives </vt:lpstr>
      <vt:lpstr>Content</vt:lpstr>
      <vt:lpstr>INTRODUCTION</vt:lpstr>
      <vt:lpstr>HISTORIC REVIEW </vt:lpstr>
      <vt:lpstr>NEUROPHYSIOLOGY OF TEETH </vt:lpstr>
      <vt:lpstr>MECHANISM OF DENTIN SENSITIVITY </vt:lpstr>
      <vt:lpstr>Slide 8</vt:lpstr>
      <vt:lpstr>Slide 9</vt:lpstr>
      <vt:lpstr>Slide 10</vt:lpstr>
      <vt:lpstr>Slide 11</vt:lpstr>
      <vt:lpstr>INCIDENCE AND DISTRIBUTION OF DENTIN HYPERSENSITIVITY </vt:lpstr>
      <vt:lpstr>Slide 13</vt:lpstr>
      <vt:lpstr>ETIOLOGY AND PREDISPOSING FACTORS </vt:lpstr>
      <vt:lpstr>Slide 15</vt:lpstr>
      <vt:lpstr>Slide 16</vt:lpstr>
      <vt:lpstr>Slide 17</vt:lpstr>
      <vt:lpstr>Slide 18</vt:lpstr>
      <vt:lpstr>Slide 19</vt:lpstr>
      <vt:lpstr>DIFFERENTIAL DIAGNOSIS</vt:lpstr>
      <vt:lpstr>DIAGNOSIS</vt:lpstr>
      <vt:lpstr>TREATMENT STRATEGIES </vt:lpstr>
      <vt:lpstr>TAKE HOME MESSEGE/ FOR THE TOPIC COVERED (SUMMARY)</vt:lpstr>
      <vt:lpstr>Slide 24</vt:lpstr>
      <vt:lpstr>REFERENCES</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DENTIN HYPERSENSITIVITY</dc:title>
  <dc:creator>test</dc:creator>
  <cp:lastModifiedBy>test</cp:lastModifiedBy>
  <cp:revision>85</cp:revision>
  <dcterms:created xsi:type="dcterms:W3CDTF">2022-07-06T06:42:00Z</dcterms:created>
  <dcterms:modified xsi:type="dcterms:W3CDTF">2023-04-18T07:02:07Z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6054D88664E446C8A205B02662EBFDEC</vt:lpwstr>
  </property>
  <property fmtid="{D5CDD505-2E9C-101B-9397-08002B2CF9AE}" pid="3" name="KSOProductBuildVer">
    <vt:lpwstr>1033-11.2.0.11486</vt:lpwstr>
  </property>
</Properties>
</file>